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8" r:id="rId5"/>
    <p:sldId id="259" r:id="rId6"/>
    <p:sldId id="260" r:id="rId7"/>
    <p:sldId id="291" r:id="rId8"/>
    <p:sldId id="290" r:id="rId9"/>
    <p:sldId id="264" r:id="rId10"/>
    <p:sldId id="262" r:id="rId11"/>
    <p:sldId id="265" r:id="rId12"/>
    <p:sldId id="266" r:id="rId13"/>
    <p:sldId id="277" r:id="rId14"/>
    <p:sldId id="278" r:id="rId15"/>
    <p:sldId id="280" r:id="rId16"/>
    <p:sldId id="281" r:id="rId17"/>
    <p:sldId id="292" r:id="rId18"/>
    <p:sldId id="269" r:id="rId19"/>
    <p:sldId id="270" r:id="rId20"/>
    <p:sldId id="271" r:id="rId21"/>
    <p:sldId id="272" r:id="rId22"/>
    <p:sldId id="273" r:id="rId23"/>
    <p:sldId id="274" r:id="rId24"/>
    <p:sldId id="275" r:id="rId25"/>
    <p:sldId id="276" r:id="rId26"/>
    <p:sldId id="282" r:id="rId27"/>
    <p:sldId id="293" r:id="rId28"/>
    <p:sldId id="288" r:id="rId29"/>
    <p:sldId id="283" r:id="rId30"/>
    <p:sldId id="284" r:id="rId31"/>
    <p:sldId id="285" r:id="rId32"/>
    <p:sldId id="286" r:id="rId33"/>
    <p:sldId id="287" r:id="rId34"/>
    <p:sldId id="28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32" autoAdjust="0"/>
    <p:restoredTop sz="94660"/>
  </p:normalViewPr>
  <p:slideViewPr>
    <p:cSldViewPr snapToGrid="0">
      <p:cViewPr varScale="1">
        <p:scale>
          <a:sx n="82" d="100"/>
          <a:sy n="82" d="100"/>
        </p:scale>
        <p:origin x="7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6F50CD3-A1F8-4E79-9168-B70A11E80F3E}" type="datetimeFigureOut">
              <a:rPr lang="en-US" smtClean="0"/>
              <a:t>3/12/2024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FF5D86-0124-460C-9085-1A370248100F}"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0747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F50CD3-A1F8-4E79-9168-B70A11E80F3E}" type="datetimeFigureOut">
              <a:rPr lang="en-US" smtClean="0"/>
              <a:t>3/12/2024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FF5D86-0124-460C-9085-1A370248100F}" type="slidenum">
              <a:rPr lang="en-US" smtClean="0"/>
              <a:t>‹#›</a:t>
            </a:fld>
            <a:endParaRPr lang="en-US"/>
          </a:p>
        </p:txBody>
      </p:sp>
    </p:spTree>
    <p:extLst>
      <p:ext uri="{BB962C8B-B14F-4D97-AF65-F5344CB8AC3E}">
        <p14:creationId xmlns:p14="http://schemas.microsoft.com/office/powerpoint/2010/main" val="4027376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F50CD3-A1F8-4E79-9168-B70A11E80F3E}" type="datetimeFigureOut">
              <a:rPr lang="en-US" smtClean="0"/>
              <a:t>3/12/2024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FF5D86-0124-460C-9085-1A370248100F}"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926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F50CD3-A1F8-4E79-9168-B70A11E80F3E}" type="datetimeFigureOut">
              <a:rPr lang="en-US" smtClean="0"/>
              <a:t>3/12/2024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FF5D86-0124-460C-9085-1A370248100F}" type="slidenum">
              <a:rPr lang="en-US" smtClean="0"/>
              <a:t>‹#›</a:t>
            </a:fld>
            <a:endParaRPr lang="en-US"/>
          </a:p>
        </p:txBody>
      </p:sp>
    </p:spTree>
    <p:extLst>
      <p:ext uri="{BB962C8B-B14F-4D97-AF65-F5344CB8AC3E}">
        <p14:creationId xmlns:p14="http://schemas.microsoft.com/office/powerpoint/2010/main" val="1989512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F50CD3-A1F8-4E79-9168-B70A11E80F3E}" type="datetimeFigureOut">
              <a:rPr lang="en-US" smtClean="0"/>
              <a:t>3/12/2024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FF5D86-0124-460C-9085-1A370248100F}" type="slidenum">
              <a:rPr lang="en-US" smtClean="0"/>
              <a:t>‹#›</a:t>
            </a:fld>
            <a:endParaRPr lang="en-US"/>
          </a:p>
        </p:txBody>
      </p:sp>
    </p:spTree>
    <p:extLst>
      <p:ext uri="{BB962C8B-B14F-4D97-AF65-F5344CB8AC3E}">
        <p14:creationId xmlns:p14="http://schemas.microsoft.com/office/powerpoint/2010/main" val="2115905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F50CD3-A1F8-4E79-9168-B70A11E80F3E}" type="datetimeFigureOut">
              <a:rPr lang="en-US" smtClean="0"/>
              <a:t>3/12/2024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FF5D86-0124-460C-9085-1A370248100F}" type="slidenum">
              <a:rPr lang="en-US" smtClean="0"/>
              <a:t>‹#›</a:t>
            </a:fld>
            <a:endParaRPr lang="en-US"/>
          </a:p>
        </p:txBody>
      </p:sp>
    </p:spTree>
    <p:extLst>
      <p:ext uri="{BB962C8B-B14F-4D97-AF65-F5344CB8AC3E}">
        <p14:creationId xmlns:p14="http://schemas.microsoft.com/office/powerpoint/2010/main" val="295831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F50CD3-A1F8-4E79-9168-B70A11E80F3E}" type="datetimeFigureOut">
              <a:rPr lang="en-US" smtClean="0"/>
              <a:t>3/12/2024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FF5D86-0124-460C-9085-1A370248100F}" type="slidenum">
              <a:rPr lang="en-US" smtClean="0"/>
              <a:t>‹#›</a:t>
            </a:fld>
            <a:endParaRPr lang="en-US"/>
          </a:p>
        </p:txBody>
      </p:sp>
    </p:spTree>
    <p:extLst>
      <p:ext uri="{BB962C8B-B14F-4D97-AF65-F5344CB8AC3E}">
        <p14:creationId xmlns:p14="http://schemas.microsoft.com/office/powerpoint/2010/main" val="329424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F50CD3-A1F8-4E79-9168-B70A11E80F3E}" type="datetimeFigureOut">
              <a:rPr lang="en-US" smtClean="0"/>
              <a:t>3/12/2024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FF5D86-0124-460C-9085-1A370248100F}" type="slidenum">
              <a:rPr lang="en-US" smtClean="0"/>
              <a:t>‹#›</a:t>
            </a:fld>
            <a:endParaRPr lang="en-US"/>
          </a:p>
        </p:txBody>
      </p:sp>
    </p:spTree>
    <p:extLst>
      <p:ext uri="{BB962C8B-B14F-4D97-AF65-F5344CB8AC3E}">
        <p14:creationId xmlns:p14="http://schemas.microsoft.com/office/powerpoint/2010/main" val="1336180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F50CD3-A1F8-4E79-9168-B70A11E80F3E}" type="datetimeFigureOut">
              <a:rPr lang="en-US" smtClean="0"/>
              <a:t>3/12/2024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FF5D86-0124-460C-9085-1A370248100F}"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495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F50CD3-A1F8-4E79-9168-B70A11E80F3E}" type="datetimeFigureOut">
              <a:rPr lang="en-US" smtClean="0"/>
              <a:t>3/12/2024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FF5D86-0124-460C-9085-1A370248100F}" type="slidenum">
              <a:rPr lang="en-US" smtClean="0"/>
              <a:t>‹#›</a:t>
            </a:fld>
            <a:endParaRPr lang="en-US"/>
          </a:p>
        </p:txBody>
      </p:sp>
    </p:spTree>
    <p:extLst>
      <p:ext uri="{BB962C8B-B14F-4D97-AF65-F5344CB8AC3E}">
        <p14:creationId xmlns:p14="http://schemas.microsoft.com/office/powerpoint/2010/main" val="4202468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F50CD3-A1F8-4E79-9168-B70A11E80F3E}" type="datetimeFigureOut">
              <a:rPr lang="en-US" smtClean="0"/>
              <a:t>3/12/2024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FF5D86-0124-460C-9085-1A370248100F}"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180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F50CD3-A1F8-4E79-9168-B70A11E80F3E}" type="datetimeFigureOut">
              <a:rPr lang="en-US" smtClean="0"/>
              <a:t>3/12/2024</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1FF5D86-0124-460C-9085-1A370248100F}"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054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Database Management System</a:t>
            </a:r>
          </a:p>
        </p:txBody>
      </p:sp>
      <p:sp>
        <p:nvSpPr>
          <p:cNvPr id="3" name="Subtitle 2"/>
          <p:cNvSpPr>
            <a:spLocks noGrp="1"/>
          </p:cNvSpPr>
          <p:nvPr>
            <p:ph type="subTitle" idx="1"/>
          </p:nvPr>
        </p:nvSpPr>
        <p:spPr/>
        <p:txBody>
          <a:bodyPr/>
          <a:lstStyle/>
          <a:p>
            <a:r>
              <a:rPr lang="en-US" dirty="0"/>
              <a:t>Nishant Kumar</a:t>
            </a:r>
          </a:p>
        </p:txBody>
      </p:sp>
    </p:spTree>
    <p:extLst>
      <p:ext uri="{BB962C8B-B14F-4D97-AF65-F5344CB8AC3E}">
        <p14:creationId xmlns:p14="http://schemas.microsoft.com/office/powerpoint/2010/main" val="2246288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data?</a:t>
            </a:r>
          </a:p>
        </p:txBody>
      </p:sp>
      <p:sp>
        <p:nvSpPr>
          <p:cNvPr id="3" name="Content Placeholder 2"/>
          <p:cNvSpPr>
            <a:spLocks noGrp="1"/>
          </p:cNvSpPr>
          <p:nvPr>
            <p:ph idx="1"/>
          </p:nvPr>
        </p:nvSpPr>
        <p:spPr/>
        <p:txBody>
          <a:bodyPr>
            <a:normAutofit/>
          </a:bodyPr>
          <a:lstStyle/>
          <a:p>
            <a:pPr algn="just"/>
            <a:r>
              <a:rPr lang="en-US" sz="2800" dirty="0">
                <a:latin typeface="Calibri" panose="020F0502020204030204" pitchFamily="34" charset="0"/>
                <a:cs typeface="Calibri" panose="020F0502020204030204" pitchFamily="34" charset="0"/>
              </a:rPr>
              <a:t>Database is a collection of related data and data is a collection of facts and figures that can be processed to produce information.</a:t>
            </a:r>
          </a:p>
          <a:p>
            <a:pPr marL="0" indent="0" algn="just">
              <a:buNone/>
            </a:pPr>
            <a:endParaRPr lang="en-US" sz="2800" dirty="0">
              <a:latin typeface="Calibri" panose="020F0502020204030204" pitchFamily="34" charset="0"/>
              <a:cs typeface="Calibri" panose="020F0502020204030204" pitchFamily="34" charset="0"/>
            </a:endParaRPr>
          </a:p>
          <a:p>
            <a:pPr algn="just"/>
            <a:r>
              <a:rPr lang="en-US" sz="2800" dirty="0">
                <a:latin typeface="Calibri" panose="020F0502020204030204" pitchFamily="34" charset="0"/>
                <a:cs typeface="Calibri" panose="020F0502020204030204" pitchFamily="34" charset="0"/>
              </a:rPr>
              <a:t>Mostly data represents recordable facts. Data aids in producing information, which is based on facts. For example, if we have data about marks obtained by all students, we can then conclude about toppers and average marks.</a:t>
            </a:r>
          </a:p>
          <a:p>
            <a:pPr algn="just"/>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2494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system</a:t>
            </a:r>
          </a:p>
        </p:txBody>
      </p:sp>
      <p:sp>
        <p:nvSpPr>
          <p:cNvPr id="3" name="Content Placeholder 2"/>
          <p:cNvSpPr>
            <a:spLocks noGrp="1"/>
          </p:cNvSpPr>
          <p:nvPr>
            <p:ph idx="1"/>
          </p:nvPr>
        </p:nvSpPr>
        <p:spPr>
          <a:xfrm>
            <a:off x="1024128" y="2286000"/>
            <a:ext cx="9720073" cy="4436772"/>
          </a:xfrm>
        </p:spPr>
        <p:txBody>
          <a:bodyPr>
            <a:normAutofit/>
          </a:bodyPr>
          <a:lstStyle/>
          <a:p>
            <a:pPr marL="457200" indent="-457200" algn="just">
              <a:buFont typeface="+mj-lt"/>
              <a:buAutoNum type="arabicPeriod"/>
            </a:pPr>
            <a:r>
              <a:rPr lang="en-US" sz="2000" dirty="0">
                <a:latin typeface="Calibri" panose="020F0502020204030204" pitchFamily="34" charset="0"/>
                <a:cs typeface="Calibri" panose="020F0502020204030204" pitchFamily="34" charset="0"/>
              </a:rPr>
              <a:t>In a typical File System electronic data are directly stored in a set of files. If only one table is stored in a file, they are called flat files. </a:t>
            </a:r>
          </a:p>
          <a:p>
            <a:pPr marL="457200" indent="-457200" algn="just">
              <a:buFont typeface="+mj-lt"/>
              <a:buAutoNum type="arabicPeriod"/>
            </a:pPr>
            <a:r>
              <a:rPr lang="en-US" sz="2000" dirty="0">
                <a:latin typeface="Calibri" panose="020F0502020204030204" pitchFamily="34" charset="0"/>
                <a:cs typeface="Calibri" panose="020F0502020204030204" pitchFamily="34" charset="0"/>
              </a:rPr>
              <a:t>In files values are stored in each row separated with a special delimiter like commas.</a:t>
            </a:r>
          </a:p>
          <a:p>
            <a:pPr marL="457200" indent="-457200" algn="just">
              <a:buFont typeface="+mj-lt"/>
              <a:buAutoNum type="arabicPeriod"/>
            </a:pPr>
            <a:r>
              <a:rPr lang="en-US" sz="2000" dirty="0">
                <a:latin typeface="Calibri" panose="020F0502020204030204" pitchFamily="34" charset="0"/>
                <a:cs typeface="Calibri" panose="020F0502020204030204" pitchFamily="34" charset="0"/>
              </a:rPr>
              <a:t>In order to query some random data, first it is required to parse each row and load it to an array at run time. But for this file should be read sequentially (because, there is no control mechanism in files), therefore it is quite inefficient and time consuming. </a:t>
            </a:r>
          </a:p>
          <a:p>
            <a:pPr marL="457200" indent="-457200" algn="just">
              <a:buFont typeface="+mj-lt"/>
              <a:buAutoNum type="arabicPeriod"/>
            </a:pPr>
            <a:r>
              <a:rPr lang="en-US" sz="2000" dirty="0">
                <a:latin typeface="Calibri" panose="020F0502020204030204" pitchFamily="34" charset="0"/>
                <a:cs typeface="Calibri" panose="020F0502020204030204" pitchFamily="34" charset="0"/>
              </a:rPr>
              <a:t>And the second hurdle is to locate the files. </a:t>
            </a:r>
          </a:p>
          <a:p>
            <a:pPr marL="457200" indent="-457200" algn="just">
              <a:buFont typeface="+mj-lt"/>
              <a:buAutoNum type="arabicPeriod"/>
            </a:pPr>
            <a:r>
              <a:rPr lang="en-US" sz="2000" dirty="0">
                <a:latin typeface="Calibri" panose="020F0502020204030204" pitchFamily="34" charset="0"/>
                <a:cs typeface="Calibri" panose="020F0502020204030204" pitchFamily="34" charset="0"/>
              </a:rPr>
              <a:t>The user either has to perform each task manually or has to write a script that does them automatically with the help of the file management capabilities of the operating system.</a:t>
            </a:r>
          </a:p>
          <a:p>
            <a:pPr marL="457200" indent="-457200" algn="just">
              <a:buFont typeface="+mj-lt"/>
              <a:buAutoNum type="arabicPeriod"/>
            </a:pPr>
            <a:r>
              <a:rPr lang="en-US" sz="2000" dirty="0">
                <a:latin typeface="Calibri" panose="020F0502020204030204" pitchFamily="34" charset="0"/>
                <a:cs typeface="Calibri" panose="020F0502020204030204" pitchFamily="34" charset="0"/>
              </a:rPr>
              <a:t>These all issues with the file system leads to the serious issues of inconsistency, inability for concurrency, data isolation, threats on integrity and lack of security.</a:t>
            </a:r>
          </a:p>
        </p:txBody>
      </p:sp>
    </p:spTree>
    <p:extLst>
      <p:ext uri="{BB962C8B-B14F-4D97-AF65-F5344CB8AC3E}">
        <p14:creationId xmlns:p14="http://schemas.microsoft.com/office/powerpoint/2010/main" val="836118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management system</a:t>
            </a:r>
          </a:p>
        </p:txBody>
      </p:sp>
      <p:sp>
        <p:nvSpPr>
          <p:cNvPr id="3" name="Content Placeholder 2"/>
          <p:cNvSpPr>
            <a:spLocks noGrp="1"/>
          </p:cNvSpPr>
          <p:nvPr>
            <p:ph idx="1"/>
          </p:nvPr>
        </p:nvSpPr>
        <p:spPr/>
        <p:txBody>
          <a:bodyPr>
            <a:normAutofit/>
          </a:bodyPr>
          <a:lstStyle/>
          <a:p>
            <a:pPr algn="ctr"/>
            <a:endParaRPr lang="en-US" sz="2800" dirty="0">
              <a:latin typeface="Calibri" panose="020F0502020204030204" pitchFamily="34" charset="0"/>
              <a:cs typeface="Calibri" panose="020F0502020204030204" pitchFamily="34" charset="0"/>
            </a:endParaRPr>
          </a:p>
          <a:p>
            <a:pPr algn="ctr"/>
            <a:r>
              <a:rPr lang="en-US" sz="2400" dirty="0">
                <a:latin typeface="Calibri" panose="020F0502020204030204" pitchFamily="34" charset="0"/>
                <a:cs typeface="Calibri" panose="020F0502020204030204" pitchFamily="34" charset="0"/>
              </a:rPr>
              <a:t>A database management system stores data in such a way that it becomes easier to </a:t>
            </a:r>
            <a:r>
              <a:rPr lang="en-US" sz="2400" b="1" dirty="0">
                <a:latin typeface="Calibri" panose="020F0502020204030204" pitchFamily="34" charset="0"/>
                <a:cs typeface="Calibri" panose="020F0502020204030204" pitchFamily="34" charset="0"/>
              </a:rPr>
              <a:t>retrieve</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manipulate</a:t>
            </a:r>
            <a:r>
              <a:rPr lang="en-US" sz="2400" dirty="0">
                <a:latin typeface="Calibri" panose="020F0502020204030204" pitchFamily="34" charset="0"/>
                <a:cs typeface="Calibri" panose="020F0502020204030204" pitchFamily="34" charset="0"/>
              </a:rPr>
              <a:t>, and </a:t>
            </a:r>
            <a:r>
              <a:rPr lang="en-US" sz="2400" b="1" dirty="0">
                <a:latin typeface="Calibri" panose="020F0502020204030204" pitchFamily="34" charset="0"/>
                <a:cs typeface="Calibri" panose="020F0502020204030204" pitchFamily="34" charset="0"/>
              </a:rPr>
              <a:t>produce information</a:t>
            </a:r>
            <a:r>
              <a:rPr lang="en-US" sz="2400" dirty="0">
                <a:latin typeface="Calibri" panose="020F0502020204030204" pitchFamily="34" charset="0"/>
                <a:cs typeface="Calibri" panose="020F0502020204030204" pitchFamily="34" charset="0"/>
              </a:rPr>
              <a:t>.</a:t>
            </a:r>
          </a:p>
          <a:p>
            <a:pPr algn="ctr"/>
            <a:endParaRPr lang="en-US" sz="2400" dirty="0">
              <a:latin typeface="Calibri" panose="020F0502020204030204" pitchFamily="34" charset="0"/>
              <a:cs typeface="Calibri" panose="020F0502020204030204" pitchFamily="34" charset="0"/>
            </a:endParaRPr>
          </a:p>
          <a:p>
            <a:pPr algn="ctr"/>
            <a:r>
              <a:rPr lang="en-US" sz="2400" dirty="0">
                <a:latin typeface="Calibri" panose="020F0502020204030204" pitchFamily="34" charset="0"/>
                <a:cs typeface="Calibri" panose="020F0502020204030204" pitchFamily="34" charset="0"/>
              </a:rPr>
              <a:t>Traditionally, data was organized in file formats. DBMS was a new concept then, and all the research was done to make it overcome the deficiencies in traditional style of data management. </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8603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a:t>
            </a:r>
          </a:p>
        </p:txBody>
      </p:sp>
      <p:sp>
        <p:nvSpPr>
          <p:cNvPr id="3" name="Content Placeholder 2"/>
          <p:cNvSpPr>
            <a:spLocks noGrp="1"/>
          </p:cNvSpPr>
          <p:nvPr>
            <p:ph idx="1"/>
          </p:nvPr>
        </p:nvSpPr>
        <p:spPr>
          <a:xfrm>
            <a:off x="1024128" y="2286000"/>
            <a:ext cx="9720073" cy="4572000"/>
          </a:xfrm>
        </p:spPr>
        <p:txBody>
          <a:bodyPr>
            <a:normAutofit/>
          </a:bodyPr>
          <a:lstStyle/>
          <a:p>
            <a:pPr algn="just"/>
            <a:r>
              <a:rPr lang="en-US" dirty="0"/>
              <a:t>A modern database has the following characteristics</a:t>
            </a:r>
          </a:p>
          <a:p>
            <a:pPr algn="just">
              <a:buFont typeface="Arial" panose="020B0604020202020204" pitchFamily="34" charset="0"/>
              <a:buChar char="•"/>
            </a:pPr>
            <a:r>
              <a:rPr lang="en-US" dirty="0"/>
              <a:t> Real world entity</a:t>
            </a:r>
          </a:p>
          <a:p>
            <a:pPr lvl="1" algn="just">
              <a:buFont typeface="Arial" panose="020B0604020202020204" pitchFamily="34" charset="0"/>
              <a:buChar char="•"/>
            </a:pPr>
            <a:r>
              <a:rPr lang="en-US" sz="1600" dirty="0"/>
              <a:t>A modern DBMS is more realistic and uses real-world entities to design its architecture. It uses the behavior and attributes too. For example, a school database may use students as an entity and their age as an attribute.</a:t>
            </a:r>
          </a:p>
          <a:p>
            <a:pPr lvl="1" algn="just">
              <a:buFont typeface="Arial" panose="020B0604020202020204" pitchFamily="34" charset="0"/>
              <a:buChar char="•"/>
            </a:pPr>
            <a:endParaRPr lang="en-US" dirty="0"/>
          </a:p>
          <a:p>
            <a:pPr algn="just">
              <a:buFont typeface="Arial" panose="020B0604020202020204" pitchFamily="34" charset="0"/>
              <a:buChar char="•"/>
            </a:pPr>
            <a:r>
              <a:rPr lang="en-US" dirty="0"/>
              <a:t> Relation based tables</a:t>
            </a:r>
          </a:p>
          <a:p>
            <a:pPr lvl="1" algn="just">
              <a:buFont typeface="Arial" panose="020B0604020202020204" pitchFamily="34" charset="0"/>
              <a:buChar char="•"/>
            </a:pPr>
            <a:r>
              <a:rPr lang="en-US" sz="1600" dirty="0"/>
              <a:t>DBMS allows entities and relations among them to form tables. A user can understand the architecture of a database just by looking at the table names.</a:t>
            </a:r>
          </a:p>
          <a:p>
            <a:pPr lvl="1" algn="just">
              <a:buFont typeface="Arial" panose="020B0604020202020204" pitchFamily="34" charset="0"/>
              <a:buChar char="•"/>
            </a:pPr>
            <a:endParaRPr lang="en-US" sz="1600" dirty="0"/>
          </a:p>
          <a:p>
            <a:pPr algn="just">
              <a:buFont typeface="Arial" panose="020B0604020202020204" pitchFamily="34" charset="0"/>
              <a:buChar char="•"/>
            </a:pPr>
            <a:r>
              <a:rPr lang="en-US" dirty="0"/>
              <a:t> Isolation of data and application</a:t>
            </a:r>
          </a:p>
          <a:p>
            <a:pPr lvl="1" algn="just">
              <a:buFont typeface="Arial" panose="020B0604020202020204" pitchFamily="34" charset="0"/>
              <a:buChar char="•"/>
            </a:pPr>
            <a:r>
              <a:rPr lang="en-US" sz="1600" dirty="0"/>
              <a:t>A database system is entirely different than its data. A database is an active entity, whereas data is said to be passive, on which the database works and organizes. DBMS also stores metadata, which is data about data, to ease its own process.</a:t>
            </a:r>
          </a:p>
          <a:p>
            <a:pPr lvl="1" algn="just">
              <a:buFont typeface="Arial" panose="020B0604020202020204" pitchFamily="34" charset="0"/>
              <a:buChar char="•"/>
            </a:pPr>
            <a:r>
              <a:rPr lang="en-US" sz="1600" dirty="0"/>
              <a:t>A user is accessing data should not affect other users actions.</a:t>
            </a:r>
            <a:endParaRPr lang="en-US" dirty="0"/>
          </a:p>
          <a:p>
            <a:pPr marL="457200" indent="-457200" algn="just">
              <a:buFont typeface="+mj-lt"/>
              <a:buAutoNum type="arabicPeriod" startAt="2"/>
            </a:pPr>
            <a:endParaRPr lang="en-US" dirty="0"/>
          </a:p>
        </p:txBody>
      </p:sp>
    </p:spTree>
    <p:extLst>
      <p:ext uri="{BB962C8B-B14F-4D97-AF65-F5344CB8AC3E}">
        <p14:creationId xmlns:p14="http://schemas.microsoft.com/office/powerpoint/2010/main" val="3034329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a:xfrm>
            <a:off x="1024128" y="2215166"/>
            <a:ext cx="9720073" cy="4094194"/>
          </a:xfrm>
        </p:spPr>
        <p:txBody>
          <a:bodyPr>
            <a:normAutofit/>
          </a:bodyPr>
          <a:lstStyle/>
          <a:p>
            <a:pPr algn="just">
              <a:buFont typeface="Arial" panose="020B0604020202020204" pitchFamily="34" charset="0"/>
              <a:buChar char="•"/>
            </a:pPr>
            <a:r>
              <a:rPr lang="en-US" sz="2400" dirty="0"/>
              <a:t> Less Redundancy</a:t>
            </a:r>
          </a:p>
          <a:p>
            <a:pPr lvl="1" algn="just">
              <a:buFont typeface="Arial" panose="020B0604020202020204" pitchFamily="34" charset="0"/>
              <a:buChar char="•"/>
            </a:pPr>
            <a:r>
              <a:rPr lang="en-US" dirty="0"/>
              <a:t>DBMS follows the rules of normalization, which splits a relation when any of its attributes is having redundancy in values. Normalization is a mathematically rich and scientific process that reduces data redundancy.</a:t>
            </a:r>
          </a:p>
          <a:p>
            <a:pPr lvl="1" algn="just">
              <a:buFont typeface="Arial" panose="020B0604020202020204" pitchFamily="34" charset="0"/>
              <a:buChar char="•"/>
            </a:pPr>
            <a:r>
              <a:rPr lang="en-US" dirty="0"/>
              <a:t>Same piece of data should not be present at two </a:t>
            </a:r>
            <a:r>
              <a:rPr lang="en-US"/>
              <a:t>different places.</a:t>
            </a:r>
            <a:endParaRPr lang="en-US" dirty="0"/>
          </a:p>
          <a:p>
            <a:pPr marL="0" indent="0" algn="just">
              <a:buNone/>
            </a:pPr>
            <a:endParaRPr lang="en-US" sz="2400" dirty="0"/>
          </a:p>
          <a:p>
            <a:pPr algn="just">
              <a:buFont typeface="Arial" panose="020B0604020202020204" pitchFamily="34" charset="0"/>
              <a:buChar char="•"/>
            </a:pPr>
            <a:r>
              <a:rPr lang="en-US" sz="2400" dirty="0"/>
              <a:t> Consistency</a:t>
            </a:r>
          </a:p>
          <a:p>
            <a:pPr lvl="1" algn="just">
              <a:buFont typeface="Arial" panose="020B0604020202020204" pitchFamily="34" charset="0"/>
              <a:buChar char="•"/>
            </a:pPr>
            <a:r>
              <a:rPr lang="en-US" dirty="0"/>
              <a:t>Consistency is a state where every relation in a database remains consistent. There exist methods and techniques, which can detect attempt of leaving database in inconsistent state. A DBMS can provide greater consistency as compared to earlier forms of data storing applications like file-processing systems.</a:t>
            </a:r>
          </a:p>
          <a:p>
            <a:pPr lvl="1" algn="just">
              <a:buFont typeface="Arial" panose="020B0604020202020204" pitchFamily="34" charset="0"/>
              <a:buChar char="•"/>
            </a:pPr>
            <a:r>
              <a:rPr lang="en-US" sz="2000" dirty="0"/>
              <a:t>Any data written to the database must be valid according to all defined rules. </a:t>
            </a:r>
          </a:p>
          <a:p>
            <a:pPr lvl="1" algn="just">
              <a:buFont typeface="Arial" panose="020B0604020202020204" pitchFamily="34" charset="0"/>
              <a:buChar char="•"/>
            </a:pPr>
            <a:endParaRPr lang="en-US" sz="2000" dirty="0"/>
          </a:p>
        </p:txBody>
      </p:sp>
    </p:spTree>
    <p:extLst>
      <p:ext uri="{BB962C8B-B14F-4D97-AF65-F5344CB8AC3E}">
        <p14:creationId xmlns:p14="http://schemas.microsoft.com/office/powerpoint/2010/main" val="2903323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a:xfrm>
            <a:off x="1024128" y="1803042"/>
            <a:ext cx="10476706" cy="4829578"/>
          </a:xfrm>
        </p:spPr>
        <p:txBody>
          <a:bodyPr>
            <a:normAutofit/>
          </a:bodyPr>
          <a:lstStyle/>
          <a:p>
            <a:pPr algn="just">
              <a:buFont typeface="Arial" panose="020B0604020202020204" pitchFamily="34" charset="0"/>
              <a:buChar char="•"/>
            </a:pPr>
            <a:r>
              <a:rPr lang="en-US" dirty="0"/>
              <a:t>ACID Properties (</a:t>
            </a:r>
            <a:r>
              <a:rPr lang="en-US" b="1" dirty="0"/>
              <a:t>A</a:t>
            </a:r>
            <a:r>
              <a:rPr lang="en-US" dirty="0"/>
              <a:t>tomicity, </a:t>
            </a:r>
            <a:r>
              <a:rPr lang="en-US" b="1" dirty="0"/>
              <a:t>C</a:t>
            </a:r>
            <a:r>
              <a:rPr lang="en-US" dirty="0"/>
              <a:t>onsistency, </a:t>
            </a:r>
            <a:r>
              <a:rPr lang="en-US" b="1" dirty="0"/>
              <a:t>I</a:t>
            </a:r>
            <a:r>
              <a:rPr lang="en-US" dirty="0"/>
              <a:t>solation, and </a:t>
            </a:r>
            <a:r>
              <a:rPr lang="en-US" b="1" dirty="0"/>
              <a:t>D</a:t>
            </a:r>
            <a:r>
              <a:rPr lang="en-US" dirty="0"/>
              <a:t>urability)</a:t>
            </a:r>
          </a:p>
          <a:p>
            <a:pPr lvl="1" algn="just">
              <a:buFont typeface="Arial" panose="020B0604020202020204" pitchFamily="34" charset="0"/>
              <a:buChar char="•"/>
            </a:pPr>
            <a:r>
              <a:rPr lang="en-US" dirty="0"/>
              <a:t>Atomic Transaction</a:t>
            </a:r>
          </a:p>
          <a:p>
            <a:pPr lvl="2" algn="just">
              <a:buFont typeface="Arial" panose="020B0604020202020204" pitchFamily="34" charset="0"/>
              <a:buChar char="•"/>
            </a:pPr>
            <a:r>
              <a:rPr lang="en-US" dirty="0"/>
              <a:t>An </a:t>
            </a:r>
            <a:r>
              <a:rPr lang="en-US" b="1" dirty="0"/>
              <a:t>atomic transaction</a:t>
            </a:r>
            <a:r>
              <a:rPr lang="en-US" dirty="0"/>
              <a:t> is a series of database operations such that either </a:t>
            </a:r>
            <a:r>
              <a:rPr lang="en-US" i="1" dirty="0"/>
              <a:t>all</a:t>
            </a:r>
            <a:r>
              <a:rPr lang="en-US" dirty="0"/>
              <a:t> occur, or </a:t>
            </a:r>
            <a:r>
              <a:rPr lang="en-US" i="1" dirty="0"/>
              <a:t>nothing</a:t>
            </a:r>
            <a:r>
              <a:rPr lang="en-US" dirty="0"/>
              <a:t> occurs. Example: Airline Ticket Booking</a:t>
            </a:r>
          </a:p>
          <a:p>
            <a:pPr lvl="1" algn="just">
              <a:buFont typeface="Arial" panose="020B0604020202020204" pitchFamily="34" charset="0"/>
              <a:buChar char="•"/>
            </a:pPr>
            <a:r>
              <a:rPr lang="en-US" dirty="0"/>
              <a:t>Consistency</a:t>
            </a:r>
          </a:p>
          <a:p>
            <a:pPr lvl="2" algn="just">
              <a:buFont typeface="Arial" panose="020B0604020202020204" pitchFamily="34" charset="0"/>
              <a:buChar char="•"/>
            </a:pPr>
            <a:r>
              <a:rPr lang="en-US" dirty="0"/>
              <a:t>The guarantee that database constraints are not violated, particularly once a transaction commits</a:t>
            </a:r>
          </a:p>
          <a:p>
            <a:pPr lvl="1" algn="just">
              <a:buFont typeface="Arial" panose="020B0604020202020204" pitchFamily="34" charset="0"/>
              <a:buChar char="•"/>
            </a:pPr>
            <a:r>
              <a:rPr lang="en-US" dirty="0"/>
              <a:t>Isolation</a:t>
            </a:r>
          </a:p>
          <a:p>
            <a:pPr lvl="2" algn="just">
              <a:buFont typeface="Arial" panose="020B0604020202020204" pitchFamily="34" charset="0"/>
              <a:buChar char="•"/>
            </a:pPr>
            <a:r>
              <a:rPr lang="en-US" dirty="0"/>
              <a:t> Isolation determines how transaction integrity is visible to other users and systems.</a:t>
            </a:r>
          </a:p>
          <a:p>
            <a:pPr lvl="3" algn="just">
              <a:buFont typeface="Arial" panose="020B0604020202020204" pitchFamily="34" charset="0"/>
              <a:buChar char="•"/>
            </a:pPr>
            <a:r>
              <a:rPr lang="en-US" dirty="0" err="1"/>
              <a:t>Serializable</a:t>
            </a:r>
            <a:endParaRPr lang="en-US" dirty="0"/>
          </a:p>
          <a:p>
            <a:pPr lvl="3" algn="just">
              <a:buFont typeface="Arial" panose="020B0604020202020204" pitchFamily="34" charset="0"/>
              <a:buChar char="•"/>
            </a:pPr>
            <a:r>
              <a:rPr lang="en-US" dirty="0"/>
              <a:t>Repeatable Reads</a:t>
            </a:r>
          </a:p>
          <a:p>
            <a:pPr lvl="3" algn="just">
              <a:buFont typeface="Arial" panose="020B0604020202020204" pitchFamily="34" charset="0"/>
              <a:buChar char="•"/>
            </a:pPr>
            <a:r>
              <a:rPr lang="en-US" dirty="0"/>
              <a:t>Read Committed</a:t>
            </a:r>
          </a:p>
          <a:p>
            <a:pPr lvl="3" algn="just">
              <a:buFont typeface="Arial" panose="020B0604020202020204" pitchFamily="34" charset="0"/>
              <a:buChar char="•"/>
            </a:pPr>
            <a:r>
              <a:rPr lang="en-US" dirty="0"/>
              <a:t>Read Un-Committed</a:t>
            </a:r>
          </a:p>
          <a:p>
            <a:pPr lvl="1" algn="just">
              <a:buFont typeface="Arial" panose="020B0604020202020204" pitchFamily="34" charset="0"/>
              <a:buChar char="•"/>
            </a:pPr>
            <a:r>
              <a:rPr lang="en-US" dirty="0"/>
              <a:t>Durability</a:t>
            </a:r>
          </a:p>
          <a:p>
            <a:pPr lvl="2" algn="just">
              <a:buFont typeface="Arial" panose="020B0604020202020204" pitchFamily="34" charset="0"/>
              <a:buChar char="•"/>
            </a:pPr>
            <a:r>
              <a:rPr lang="en-US" dirty="0"/>
              <a:t>Guarantees that transactions that have committed will survive permanently. </a:t>
            </a:r>
          </a:p>
          <a:p>
            <a:pPr lvl="2" algn="just">
              <a:buFont typeface="Arial" panose="020B0604020202020204" pitchFamily="34" charset="0"/>
              <a:buChar char="•"/>
            </a:pPr>
            <a:r>
              <a:rPr lang="en-US" dirty="0"/>
              <a:t>For example, if a flight booking reports that a seat has successfully been booked, then the seat will remain booked even if the system crashes.</a:t>
            </a:r>
          </a:p>
          <a:p>
            <a:pPr lvl="2" algn="just">
              <a:buFont typeface="Arial" panose="020B0604020202020204" pitchFamily="34" charset="0"/>
              <a:buChar char="•"/>
            </a:pPr>
            <a:r>
              <a:rPr lang="en-US" dirty="0"/>
              <a:t>Durability can be achieved by flushing the transaction's log records to non-volatile storage before acknowledging commitment.</a:t>
            </a:r>
          </a:p>
          <a:p>
            <a:pPr lvl="2" algn="just">
              <a:buFont typeface="Arial" panose="020B0604020202020204" pitchFamily="34" charset="0"/>
              <a:buChar char="•"/>
            </a:pPr>
            <a:endParaRPr lang="en-US" dirty="0"/>
          </a:p>
          <a:p>
            <a:pPr marL="128016" lvl="1" indent="0" algn="just">
              <a:buNone/>
            </a:pPr>
            <a:endParaRPr lang="en-US" dirty="0"/>
          </a:p>
        </p:txBody>
      </p:sp>
    </p:spTree>
    <p:extLst>
      <p:ext uri="{BB962C8B-B14F-4D97-AF65-F5344CB8AC3E}">
        <p14:creationId xmlns:p14="http://schemas.microsoft.com/office/powerpoint/2010/main" val="2759200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a:xfrm>
            <a:off x="1024128" y="1738648"/>
            <a:ext cx="10850193" cy="5119352"/>
          </a:xfrm>
        </p:spPr>
        <p:txBody>
          <a:bodyPr>
            <a:normAutofit/>
          </a:bodyPr>
          <a:lstStyle/>
          <a:p>
            <a:pPr algn="just">
              <a:buFont typeface="Arial" panose="020B0604020202020204" pitchFamily="34" charset="0"/>
              <a:buChar char="•"/>
            </a:pPr>
            <a:r>
              <a:rPr lang="en-US" dirty="0"/>
              <a:t> Multiuser and Concurrent Access</a:t>
            </a:r>
          </a:p>
          <a:p>
            <a:pPr lvl="1" algn="just">
              <a:buFont typeface="Arial" panose="020B0604020202020204" pitchFamily="34" charset="0"/>
              <a:buChar char="•"/>
            </a:pPr>
            <a:r>
              <a:rPr lang="en-US" dirty="0"/>
              <a:t>DBMS supports multi-user environment and allows them to access and manipulate data in parallel. Though there are restrictions on transactions when users attempt to handle the same data item, but users are always unaware of them.</a:t>
            </a:r>
          </a:p>
          <a:p>
            <a:pPr algn="just">
              <a:buFont typeface="Arial" panose="020B0604020202020204" pitchFamily="34" charset="0"/>
              <a:buChar char="•"/>
            </a:pPr>
            <a:r>
              <a:rPr lang="en-US" dirty="0"/>
              <a:t> Multiple views</a:t>
            </a:r>
          </a:p>
          <a:p>
            <a:pPr lvl="1" algn="just">
              <a:buFont typeface="Arial" panose="020B0604020202020204" pitchFamily="34" charset="0"/>
              <a:buChar char="•"/>
            </a:pPr>
            <a:r>
              <a:rPr lang="en-US" dirty="0"/>
              <a:t>DBMS offers multiple views for different users. A user who is in the Sales department will have a different view of database than a person working in the Production department. This feature enables the users to have a concentrate view of the database according to their requirements.</a:t>
            </a:r>
          </a:p>
          <a:p>
            <a:pPr algn="just">
              <a:buFont typeface="Arial" panose="020B0604020202020204" pitchFamily="34" charset="0"/>
              <a:buChar char="•"/>
            </a:pPr>
            <a:r>
              <a:rPr lang="en-US" dirty="0"/>
              <a:t> Security</a:t>
            </a:r>
          </a:p>
          <a:p>
            <a:pPr lvl="1" algn="just">
              <a:buFont typeface="Arial" panose="020B0604020202020204" pitchFamily="34" charset="0"/>
              <a:buChar char="•"/>
            </a:pPr>
            <a:r>
              <a:rPr lang="en-US" dirty="0"/>
              <a:t>Features like </a:t>
            </a:r>
            <a:r>
              <a:rPr lang="en-US" b="1" dirty="0"/>
              <a:t>multiple views</a:t>
            </a:r>
            <a:r>
              <a:rPr lang="en-US" dirty="0"/>
              <a:t> offer security to some extent where users are unable to access data of other users and departments. </a:t>
            </a:r>
          </a:p>
          <a:p>
            <a:pPr lvl="1" algn="just">
              <a:buFont typeface="Arial" panose="020B0604020202020204" pitchFamily="34" charset="0"/>
              <a:buChar char="•"/>
            </a:pPr>
            <a:r>
              <a:rPr lang="en-US" dirty="0"/>
              <a:t>DBMS offers methods to </a:t>
            </a:r>
            <a:r>
              <a:rPr lang="en-US" b="1" dirty="0"/>
              <a:t>impose constraints</a:t>
            </a:r>
            <a:r>
              <a:rPr lang="en-US" dirty="0"/>
              <a:t> while entering data into the database and retrieving the same at a later stage. </a:t>
            </a:r>
          </a:p>
          <a:p>
            <a:pPr lvl="1" algn="just">
              <a:buFont typeface="Arial" panose="020B0604020202020204" pitchFamily="34" charset="0"/>
              <a:buChar char="•"/>
            </a:pPr>
            <a:r>
              <a:rPr lang="en-US" b="1" dirty="0"/>
              <a:t>For example</a:t>
            </a:r>
            <a:r>
              <a:rPr lang="en-US" dirty="0"/>
              <a:t>, a user in the Sales department cannot see the data that belongs to the Purchase department. Additionally, it can also be managed how much data of the Sales department should be displayed to the user. Since a DBMS is not saved on the disk as traditional file systems, it is very hard for miscreants to break the code.</a:t>
            </a:r>
          </a:p>
          <a:p>
            <a:pPr lvl="1" algn="just">
              <a:buFont typeface="Arial" panose="020B0604020202020204" pitchFamily="34" charset="0"/>
              <a:buChar char="•"/>
            </a:pPr>
            <a:endParaRPr lang="en-US" dirty="0"/>
          </a:p>
          <a:p>
            <a:pPr algn="just"/>
            <a:endParaRPr lang="en-US" dirty="0"/>
          </a:p>
        </p:txBody>
      </p:sp>
    </p:spTree>
    <p:extLst>
      <p:ext uri="{BB962C8B-B14F-4D97-AF65-F5344CB8AC3E}">
        <p14:creationId xmlns:p14="http://schemas.microsoft.com/office/powerpoint/2010/main" val="2816712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&amp; 2 Tier architecture</a:t>
            </a:r>
          </a:p>
        </p:txBody>
      </p:sp>
      <p:sp>
        <p:nvSpPr>
          <p:cNvPr id="3" name="Content Placeholder 2"/>
          <p:cNvSpPr>
            <a:spLocks noGrp="1"/>
          </p:cNvSpPr>
          <p:nvPr>
            <p:ph idx="1"/>
          </p:nvPr>
        </p:nvSpPr>
        <p:spPr/>
        <p:txBody>
          <a:bodyPr>
            <a:normAutofit/>
          </a:bodyPr>
          <a:lstStyle/>
          <a:p>
            <a:pPr algn="just"/>
            <a:r>
              <a:rPr lang="en-US" b="1" dirty="0">
                <a:latin typeface="Calibri" panose="020F0502020204030204" pitchFamily="34" charset="0"/>
                <a:cs typeface="Calibri" panose="020F0502020204030204" pitchFamily="34" charset="0"/>
              </a:rPr>
              <a:t>Tier 1-</a:t>
            </a:r>
          </a:p>
          <a:p>
            <a:pPr algn="just"/>
            <a:r>
              <a:rPr lang="en-US" dirty="0">
                <a:latin typeface="Calibri" panose="020F0502020204030204" pitchFamily="34" charset="0"/>
                <a:cs typeface="Calibri" panose="020F0502020204030204" pitchFamily="34" charset="0"/>
              </a:rPr>
              <a:t>In 1-tier architecture, the DBMS is the only entity where the user directly sits on the DBMS and uses it. Any changes done here will directly be done on the DBMS itself. It does not provide handy tools for end-users. Database designers and programmers normally prefer to use single-tier architecture.</a:t>
            </a:r>
          </a:p>
          <a:p>
            <a:pPr algn="just"/>
            <a:r>
              <a:rPr lang="en-US" b="1" dirty="0">
                <a:latin typeface="Calibri" panose="020F0502020204030204" pitchFamily="34" charset="0"/>
                <a:cs typeface="Calibri" panose="020F0502020204030204" pitchFamily="34" charset="0"/>
              </a:rPr>
              <a:t>Tier 2-</a:t>
            </a:r>
          </a:p>
          <a:p>
            <a:pPr algn="just"/>
            <a:r>
              <a:rPr lang="en-US" dirty="0">
                <a:latin typeface="Calibri" panose="020F0502020204030204" pitchFamily="34" charset="0"/>
                <a:cs typeface="Calibri" panose="020F0502020204030204" pitchFamily="34" charset="0"/>
              </a:rPr>
              <a:t>If the architecture of DBMS is 2-tier, then it must have an application through which the DBMS can be accessed. Programmers use 2-tier architecture where they access the DBMS by means of an application. Here the application tier is entirely independent of the database in terms of operation, design, and programming.</a:t>
            </a:r>
          </a:p>
        </p:txBody>
      </p:sp>
    </p:spTree>
    <p:extLst>
      <p:ext uri="{BB962C8B-B14F-4D97-AF65-F5344CB8AC3E}">
        <p14:creationId xmlns:p14="http://schemas.microsoft.com/office/powerpoint/2010/main" val="1968772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3-Tier architecture</a:t>
            </a:r>
          </a:p>
        </p:txBody>
      </p:sp>
      <p:pic>
        <p:nvPicPr>
          <p:cNvPr id="1026" name="Picture 2" descr="http://www.tutorialspoint.com/dbms/images/dbms_architec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83" y="2059074"/>
            <a:ext cx="4197484" cy="47221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85631" y="2007560"/>
            <a:ext cx="7675812" cy="4524315"/>
          </a:xfrm>
          <a:prstGeom prst="rect">
            <a:avLst/>
          </a:prstGeom>
          <a:noFill/>
        </p:spPr>
        <p:txBody>
          <a:bodyPr wrap="square" rtlCol="0">
            <a:spAutoFit/>
          </a:bodyPr>
          <a:lstStyle/>
          <a:p>
            <a:pPr algn="just"/>
            <a:r>
              <a:rPr lang="en-US" b="1" dirty="0">
                <a:latin typeface="Calibri" panose="020F0502020204030204" pitchFamily="34" charset="0"/>
                <a:cs typeface="Calibri" panose="020F0502020204030204" pitchFamily="34" charset="0"/>
              </a:rPr>
              <a:t>Database (Data) Tier</a:t>
            </a:r>
            <a:r>
              <a:rPr lang="en-US" dirty="0">
                <a:latin typeface="Calibri" panose="020F0502020204030204" pitchFamily="34" charset="0"/>
                <a:cs typeface="Calibri" panose="020F0502020204030204" pitchFamily="34" charset="0"/>
              </a:rPr>
              <a:t> − At this tier, the database resides along with its query processing languages. We also have the relations that define the data and their constraints at this level.</a:t>
            </a:r>
          </a:p>
          <a:p>
            <a:pPr algn="just"/>
            <a:endParaRPr lang="en-US" b="1" dirty="0">
              <a:latin typeface="Calibri" panose="020F0502020204030204" pitchFamily="34" charset="0"/>
              <a:cs typeface="Calibri" panose="020F0502020204030204" pitchFamily="34" charset="0"/>
            </a:endParaRPr>
          </a:p>
          <a:p>
            <a:pPr algn="just"/>
            <a:r>
              <a:rPr lang="en-US" b="1" dirty="0">
                <a:latin typeface="Calibri" panose="020F0502020204030204" pitchFamily="34" charset="0"/>
                <a:cs typeface="Calibri" panose="020F0502020204030204" pitchFamily="34" charset="0"/>
              </a:rPr>
              <a:t>Application (Middle) Tier</a:t>
            </a:r>
            <a:r>
              <a:rPr lang="en-US" dirty="0">
                <a:latin typeface="Calibri" panose="020F0502020204030204" pitchFamily="34" charset="0"/>
                <a:cs typeface="Calibri" panose="020F0502020204030204" pitchFamily="34" charset="0"/>
              </a:rPr>
              <a:t> − At this tier reside the application server and the programs that access the database. For a user, this application tier presents an abstracted view of the database. End-users are unaware of any existence of the database beyond the application. At the other end, the database tier is not aware of any other user beyond the application tier. Hence, the application layer sits in the middle and acts as a mediator between the end-user and the database.</a:t>
            </a:r>
          </a:p>
          <a:p>
            <a:pPr algn="just"/>
            <a:endParaRPr lang="en-US" b="1" dirty="0">
              <a:latin typeface="Calibri" panose="020F0502020204030204" pitchFamily="34" charset="0"/>
              <a:cs typeface="Calibri" panose="020F0502020204030204" pitchFamily="34" charset="0"/>
            </a:endParaRPr>
          </a:p>
          <a:p>
            <a:pPr algn="just"/>
            <a:r>
              <a:rPr lang="en-US" b="1" dirty="0">
                <a:latin typeface="Calibri" panose="020F0502020204030204" pitchFamily="34" charset="0"/>
                <a:cs typeface="Calibri" panose="020F0502020204030204" pitchFamily="34" charset="0"/>
              </a:rPr>
              <a:t>User (Presentation) Tier</a:t>
            </a:r>
            <a:r>
              <a:rPr lang="en-US" dirty="0">
                <a:latin typeface="Calibri" panose="020F0502020204030204" pitchFamily="34" charset="0"/>
                <a:cs typeface="Calibri" panose="020F0502020204030204" pitchFamily="34" charset="0"/>
              </a:rPr>
              <a:t> − End-users operate on this tier and they know nothing about any existence of the database beyond this layer. At this layer, multiple views of the database can be provided by the application. All views are generated by applications that reside in the application tier.</a:t>
            </a:r>
          </a:p>
        </p:txBody>
      </p:sp>
    </p:spTree>
    <p:extLst>
      <p:ext uri="{BB962C8B-B14F-4D97-AF65-F5344CB8AC3E}">
        <p14:creationId xmlns:p14="http://schemas.microsoft.com/office/powerpoint/2010/main" val="1455349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models</a:t>
            </a:r>
          </a:p>
        </p:txBody>
      </p:sp>
      <p:sp>
        <p:nvSpPr>
          <p:cNvPr id="3" name="Content Placeholder 2"/>
          <p:cNvSpPr>
            <a:spLocks noGrp="1"/>
          </p:cNvSpPr>
          <p:nvPr>
            <p:ph idx="1"/>
          </p:nvPr>
        </p:nvSpPr>
        <p:spPr/>
        <p:txBody>
          <a:bodyPr/>
          <a:lstStyle/>
          <a:p>
            <a:pPr algn="ctr"/>
            <a:r>
              <a:rPr lang="en-US" dirty="0">
                <a:latin typeface="Calibri" panose="020F0502020204030204" pitchFamily="34" charset="0"/>
                <a:cs typeface="Calibri" panose="020F0502020204030204" pitchFamily="34" charset="0"/>
              </a:rPr>
              <a:t>A data model organizes data elements and standardizes how the data elements relate to one another. Since data elements document real life people, places and things and the events between them, the data model represents reality,</a:t>
            </a:r>
          </a:p>
          <a:p>
            <a:pPr algn="ct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Data models define how the logical structure of a database is modeled. Data Models are fundamental entities to introduce abstraction in a DBMS. Data models define how data is connected to each other and how they are processed and stored inside the system.</a:t>
            </a:r>
          </a:p>
        </p:txBody>
      </p:sp>
    </p:spTree>
    <p:extLst>
      <p:ext uri="{BB962C8B-B14F-4D97-AF65-F5344CB8AC3E}">
        <p14:creationId xmlns:p14="http://schemas.microsoft.com/office/powerpoint/2010/main" val="2869983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Entity-relationship model</a:t>
            </a:r>
          </a:p>
        </p:txBody>
      </p:sp>
      <p:sp>
        <p:nvSpPr>
          <p:cNvPr id="3" name="Content Placeholder 2"/>
          <p:cNvSpPr>
            <a:spLocks noGrp="1"/>
          </p:cNvSpPr>
          <p:nvPr>
            <p:ph idx="1"/>
          </p:nvPr>
        </p:nvSpPr>
        <p:spPr/>
        <p:txBody>
          <a:bodyPr/>
          <a:lstStyle/>
          <a:p>
            <a:pPr algn="just"/>
            <a:r>
              <a:rPr lang="en-US" dirty="0"/>
              <a:t>Entity-Relationship (ER) Model is based on the notion of real-world entities and relationships among them. While formulating real-world scenario into the database model, the ER Model creates entity set, relationship set, general attributes and constraints.</a:t>
            </a:r>
          </a:p>
          <a:p>
            <a:pPr algn="just"/>
            <a:endParaRPr lang="en-US" dirty="0"/>
          </a:p>
          <a:p>
            <a:pPr algn="just"/>
            <a:r>
              <a:rPr lang="en-US" dirty="0"/>
              <a:t>ER Model is best used for the conceptual design of a database.</a:t>
            </a:r>
          </a:p>
          <a:p>
            <a:r>
              <a:rPr lang="en-US" dirty="0"/>
              <a:t>ER Model is based on −</a:t>
            </a:r>
          </a:p>
          <a:p>
            <a:r>
              <a:rPr lang="en-US" b="1" dirty="0"/>
              <a:t>1. Entities</a:t>
            </a:r>
            <a:r>
              <a:rPr lang="en-US" dirty="0"/>
              <a:t> and their </a:t>
            </a:r>
            <a:r>
              <a:rPr lang="en-US" i="1" dirty="0"/>
              <a:t>attributes.</a:t>
            </a:r>
            <a:endParaRPr lang="en-US" dirty="0"/>
          </a:p>
          <a:p>
            <a:r>
              <a:rPr lang="en-US" b="1" dirty="0"/>
              <a:t>2. Relationships</a:t>
            </a:r>
            <a:r>
              <a:rPr lang="en-US" dirty="0"/>
              <a:t> among entities.</a:t>
            </a:r>
          </a:p>
        </p:txBody>
      </p:sp>
      <p:pic>
        <p:nvPicPr>
          <p:cNvPr id="4" name="Picture 2" descr="http://www.tutorialspoint.com/dbms/images/er_model_intr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975" y="4861559"/>
            <a:ext cx="6425529" cy="1753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639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lstStyle/>
          <a:p>
            <a:pPr algn="just"/>
            <a:r>
              <a:rPr lang="en-US" dirty="0"/>
              <a:t>The ER(Entity Relationship) model defines the conceptual view of a database. It works around real-world entities and the associations among them. </a:t>
            </a:r>
          </a:p>
          <a:p>
            <a:pPr algn="just"/>
            <a:r>
              <a:rPr lang="en-US" sz="2400" b="1" dirty="0"/>
              <a:t>Entity-</a:t>
            </a:r>
          </a:p>
          <a:p>
            <a:pPr algn="just"/>
            <a:r>
              <a:rPr lang="en-US" dirty="0"/>
              <a:t>An entity can be a real-world object, either animate or inanimate, that can be easily identifiable. For example, in a school database, students, teachers, classes, and courses offered can be considered as entities.</a:t>
            </a:r>
          </a:p>
          <a:p>
            <a:pPr algn="just"/>
            <a:r>
              <a:rPr lang="en-US" dirty="0"/>
              <a:t>Entities are represented by means of rectangles. Rectangles are named with the entity set they represent.</a:t>
            </a:r>
          </a:p>
        </p:txBody>
      </p:sp>
      <p:pic>
        <p:nvPicPr>
          <p:cNvPr id="1026" name="Picture 2" descr="Entities in a school datab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3013" y="5630751"/>
            <a:ext cx="7545991" cy="713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27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746975"/>
            <a:ext cx="9720073" cy="5562385"/>
          </a:xfrm>
        </p:spPr>
        <p:txBody>
          <a:bodyPr/>
          <a:lstStyle/>
          <a:p>
            <a:pPr algn="just"/>
            <a:r>
              <a:rPr lang="en-US" sz="2400" b="1" dirty="0"/>
              <a:t>Attributes</a:t>
            </a:r>
          </a:p>
          <a:p>
            <a:pPr algn="just"/>
            <a:r>
              <a:rPr lang="en-US" dirty="0"/>
              <a:t>Entities are represented by means of their properties, called </a:t>
            </a:r>
            <a:r>
              <a:rPr lang="en-US" b="1" dirty="0"/>
              <a:t>attributes</a:t>
            </a:r>
            <a:r>
              <a:rPr lang="en-US" dirty="0"/>
              <a:t>. All attributes have values. For example, a student entity may have name, class, and age as attributes.</a:t>
            </a:r>
          </a:p>
          <a:p>
            <a:pPr algn="just"/>
            <a:r>
              <a:rPr lang="en-US" dirty="0"/>
              <a:t>Attributes are the properties of entities. Attributes are represented by means of ellipses. Every ellipse represents one attribute and is directly connected to its entity (rectangle).</a:t>
            </a:r>
          </a:p>
        </p:txBody>
      </p:sp>
      <p:pic>
        <p:nvPicPr>
          <p:cNvPr id="2050" name="Picture 2" descr="Simple Attribu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0747" y="4052753"/>
            <a:ext cx="5953006" cy="23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28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attribute</a:t>
            </a:r>
          </a:p>
        </p:txBody>
      </p:sp>
      <p:sp>
        <p:nvSpPr>
          <p:cNvPr id="3" name="Content Placeholder 2"/>
          <p:cNvSpPr>
            <a:spLocks noGrp="1"/>
          </p:cNvSpPr>
          <p:nvPr>
            <p:ph idx="1"/>
          </p:nvPr>
        </p:nvSpPr>
        <p:spPr>
          <a:xfrm>
            <a:off x="1024128" y="2286000"/>
            <a:ext cx="9720073" cy="4179194"/>
          </a:xfrm>
        </p:spPr>
        <p:txBody>
          <a:bodyPr>
            <a:normAutofit fontScale="92500"/>
          </a:bodyPr>
          <a:lstStyle/>
          <a:p>
            <a:pPr marL="457200" indent="-457200" algn="just">
              <a:buFont typeface="+mj-lt"/>
              <a:buAutoNum type="arabicPeriod"/>
            </a:pPr>
            <a:r>
              <a:rPr lang="en-US" b="1" dirty="0"/>
              <a:t>Simple attribute</a:t>
            </a:r>
            <a:r>
              <a:rPr lang="en-US" dirty="0"/>
              <a:t> − Simple attributes are atomic values, which cannot be divided further. For example, a student's phone number is an atomic value of 10 digits.</a:t>
            </a:r>
          </a:p>
          <a:p>
            <a:pPr marL="457200" indent="-457200" algn="just">
              <a:buFont typeface="+mj-lt"/>
              <a:buAutoNum type="arabicPeriod"/>
            </a:pPr>
            <a:r>
              <a:rPr lang="en-US" b="1" dirty="0"/>
              <a:t>Composite attribute</a:t>
            </a:r>
            <a:r>
              <a:rPr lang="en-US" dirty="0"/>
              <a:t> − Composite attributes are made of more than one simple attribute. For example, a student's complete name may have </a:t>
            </a:r>
            <a:r>
              <a:rPr lang="en-US" dirty="0" err="1"/>
              <a:t>first_name</a:t>
            </a:r>
            <a:r>
              <a:rPr lang="en-US" dirty="0"/>
              <a:t> and </a:t>
            </a:r>
            <a:r>
              <a:rPr lang="en-US" dirty="0" err="1"/>
              <a:t>last_name</a:t>
            </a:r>
            <a:r>
              <a:rPr lang="en-US" dirty="0"/>
              <a:t>.</a:t>
            </a:r>
          </a:p>
          <a:p>
            <a:pPr marL="457200" indent="-457200" algn="just">
              <a:buFont typeface="+mj-lt"/>
              <a:buAutoNum type="arabicPeriod"/>
            </a:pPr>
            <a:r>
              <a:rPr lang="en-US" b="1" dirty="0"/>
              <a:t>Derived attribute</a:t>
            </a:r>
            <a:r>
              <a:rPr lang="en-US" dirty="0"/>
              <a:t> − Derived attributes are the attributes that do not exist in the physical database, but their values are derived from other attributes present in the database. For example, </a:t>
            </a:r>
            <a:r>
              <a:rPr lang="en-US" dirty="0" err="1"/>
              <a:t>average_salary</a:t>
            </a:r>
            <a:r>
              <a:rPr lang="en-US" dirty="0"/>
              <a:t> in a department should not be saved directly in the database, instead it can be derived. For another example, age can be derived from </a:t>
            </a:r>
            <a:r>
              <a:rPr lang="en-US" dirty="0" err="1"/>
              <a:t>data_of_birth</a:t>
            </a:r>
            <a:r>
              <a:rPr lang="en-US" dirty="0"/>
              <a:t>.</a:t>
            </a:r>
          </a:p>
          <a:p>
            <a:pPr marL="457200" indent="-457200" algn="just">
              <a:buFont typeface="+mj-lt"/>
              <a:buAutoNum type="arabicPeriod"/>
            </a:pPr>
            <a:r>
              <a:rPr lang="en-US" b="1" dirty="0"/>
              <a:t>Single-value attribute</a:t>
            </a:r>
            <a:r>
              <a:rPr lang="en-US" dirty="0"/>
              <a:t> − Single-value attributes contain single value. For example − </a:t>
            </a:r>
            <a:r>
              <a:rPr lang="en-US" dirty="0" err="1"/>
              <a:t>Social_Security_Number</a:t>
            </a:r>
            <a:r>
              <a:rPr lang="en-US" dirty="0"/>
              <a:t>.</a:t>
            </a:r>
          </a:p>
          <a:p>
            <a:pPr marL="457200" indent="-457200" algn="just">
              <a:buFont typeface="+mj-lt"/>
              <a:buAutoNum type="arabicPeriod"/>
            </a:pPr>
            <a:r>
              <a:rPr lang="en-US" b="1" dirty="0"/>
              <a:t>Multi-value attribute</a:t>
            </a:r>
            <a:r>
              <a:rPr lang="en-US" dirty="0"/>
              <a:t> − Multi-value attributes may contain more than one values. For example, a person can have more than one phone number, </a:t>
            </a:r>
            <a:r>
              <a:rPr lang="en-US" dirty="0" err="1"/>
              <a:t>email_address</a:t>
            </a:r>
            <a:r>
              <a:rPr lang="en-US" dirty="0"/>
              <a:t>, etc.</a:t>
            </a:r>
          </a:p>
          <a:p>
            <a:pPr algn="just"/>
            <a:endParaRPr lang="en-US" dirty="0"/>
          </a:p>
        </p:txBody>
      </p:sp>
    </p:spTree>
    <p:extLst>
      <p:ext uri="{BB962C8B-B14F-4D97-AF65-F5344CB8AC3E}">
        <p14:creationId xmlns:p14="http://schemas.microsoft.com/office/powerpoint/2010/main" val="2147344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imple Attribu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338" y="299321"/>
            <a:ext cx="3914775" cy="15525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omposite Attribute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55047" y="299321"/>
            <a:ext cx="4257143" cy="263809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ultivalued Attribu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7127" y="3538147"/>
            <a:ext cx="4257675" cy="30861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Derived Attribu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287" y="3330362"/>
            <a:ext cx="4714875" cy="30861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58415" y="2163651"/>
            <a:ext cx="2060620" cy="369332"/>
          </a:xfrm>
          <a:prstGeom prst="rect">
            <a:avLst/>
          </a:prstGeom>
          <a:noFill/>
        </p:spPr>
        <p:txBody>
          <a:bodyPr wrap="square" rtlCol="0">
            <a:spAutoFit/>
          </a:bodyPr>
          <a:lstStyle/>
          <a:p>
            <a:pPr algn="ctr"/>
            <a:r>
              <a:rPr lang="en-US" b="1" dirty="0"/>
              <a:t>Simple Attribute</a:t>
            </a:r>
          </a:p>
        </p:txBody>
      </p:sp>
      <p:sp>
        <p:nvSpPr>
          <p:cNvPr id="9" name="TextBox 8"/>
          <p:cNvSpPr txBox="1"/>
          <p:nvPr/>
        </p:nvSpPr>
        <p:spPr>
          <a:xfrm>
            <a:off x="9846023" y="299321"/>
            <a:ext cx="2345977" cy="369332"/>
          </a:xfrm>
          <a:prstGeom prst="rect">
            <a:avLst/>
          </a:prstGeom>
          <a:noFill/>
        </p:spPr>
        <p:txBody>
          <a:bodyPr wrap="square" rtlCol="0">
            <a:spAutoFit/>
          </a:bodyPr>
          <a:lstStyle/>
          <a:p>
            <a:pPr algn="ctr"/>
            <a:r>
              <a:rPr lang="en-US" b="1" dirty="0"/>
              <a:t>Composite Attribute</a:t>
            </a:r>
          </a:p>
        </p:txBody>
      </p:sp>
      <p:sp>
        <p:nvSpPr>
          <p:cNvPr id="10" name="TextBox 9"/>
          <p:cNvSpPr txBox="1"/>
          <p:nvPr/>
        </p:nvSpPr>
        <p:spPr>
          <a:xfrm>
            <a:off x="9846023" y="3814622"/>
            <a:ext cx="2345977" cy="369332"/>
          </a:xfrm>
          <a:prstGeom prst="rect">
            <a:avLst/>
          </a:prstGeom>
          <a:noFill/>
        </p:spPr>
        <p:txBody>
          <a:bodyPr wrap="square" rtlCol="0">
            <a:spAutoFit/>
          </a:bodyPr>
          <a:lstStyle/>
          <a:p>
            <a:pPr algn="ctr"/>
            <a:r>
              <a:rPr lang="en-US" b="1" dirty="0"/>
              <a:t>Multivalued Attribute</a:t>
            </a:r>
          </a:p>
        </p:txBody>
      </p:sp>
      <p:sp>
        <p:nvSpPr>
          <p:cNvPr id="11" name="TextBox 10"/>
          <p:cNvSpPr txBox="1"/>
          <p:nvPr/>
        </p:nvSpPr>
        <p:spPr>
          <a:xfrm>
            <a:off x="4300552" y="6231797"/>
            <a:ext cx="2345977" cy="369332"/>
          </a:xfrm>
          <a:prstGeom prst="rect">
            <a:avLst/>
          </a:prstGeom>
          <a:noFill/>
        </p:spPr>
        <p:txBody>
          <a:bodyPr wrap="square" rtlCol="0">
            <a:spAutoFit/>
          </a:bodyPr>
          <a:lstStyle/>
          <a:p>
            <a:pPr algn="ctr"/>
            <a:r>
              <a:rPr lang="en-US" b="1" dirty="0"/>
              <a:t>Derived Attribute</a:t>
            </a:r>
          </a:p>
        </p:txBody>
      </p:sp>
    </p:spTree>
    <p:extLst>
      <p:ext uri="{BB962C8B-B14F-4D97-AF65-F5344CB8AC3E}">
        <p14:creationId xmlns:p14="http://schemas.microsoft.com/office/powerpoint/2010/main" val="919895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Text description of ormap4.gif follows"/>
          <p:cNvPicPr>
            <a:picLocks noChangeAspect="1" noChangeArrowheads="1"/>
          </p:cNvPicPr>
          <p:nvPr/>
        </p:nvPicPr>
        <p:blipFill rotWithShape="1">
          <a:blip r:embed="rId2">
            <a:extLst>
              <a:ext uri="{28A0092B-C50C-407E-A947-70E740481C1C}">
                <a14:useLocalDpi xmlns:a14="http://schemas.microsoft.com/office/drawing/2010/main" val="0"/>
              </a:ext>
            </a:extLst>
          </a:blip>
          <a:srcRect l="8096" r="3115"/>
          <a:stretch/>
        </p:blipFill>
        <p:spPr bwMode="auto">
          <a:xfrm>
            <a:off x="5473521" y="3975202"/>
            <a:ext cx="6718479" cy="26736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008512" y="3547511"/>
            <a:ext cx="1648496" cy="369332"/>
          </a:xfrm>
          <a:prstGeom prst="rect">
            <a:avLst/>
          </a:prstGeom>
          <a:noFill/>
        </p:spPr>
        <p:txBody>
          <a:bodyPr wrap="square" rtlCol="0">
            <a:spAutoFit/>
          </a:bodyPr>
          <a:lstStyle/>
          <a:p>
            <a:pPr algn="ctr"/>
            <a:r>
              <a:rPr lang="en-US" b="1" dirty="0"/>
              <a:t>Many to Many</a:t>
            </a:r>
          </a:p>
        </p:txBody>
      </p:sp>
      <p:pic>
        <p:nvPicPr>
          <p:cNvPr id="2052" name="Picture 4" descr="Text description of ormap5.gif follows"/>
          <p:cNvPicPr>
            <a:picLocks noChangeAspect="1" noChangeArrowheads="1"/>
          </p:cNvPicPr>
          <p:nvPr/>
        </p:nvPicPr>
        <p:blipFill rotWithShape="1">
          <a:blip r:embed="rId3">
            <a:extLst>
              <a:ext uri="{28A0092B-C50C-407E-A947-70E740481C1C}">
                <a14:useLocalDpi xmlns:a14="http://schemas.microsoft.com/office/drawing/2010/main" val="0"/>
              </a:ext>
            </a:extLst>
          </a:blip>
          <a:srcRect l="15561" r="6760"/>
          <a:stretch/>
        </p:blipFill>
        <p:spPr bwMode="auto">
          <a:xfrm>
            <a:off x="-6956" y="1207473"/>
            <a:ext cx="6718480" cy="276772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156357" y="58844"/>
            <a:ext cx="3490622" cy="646331"/>
          </a:xfrm>
          <a:prstGeom prst="rect">
            <a:avLst/>
          </a:prstGeom>
          <a:noFill/>
        </p:spPr>
        <p:txBody>
          <a:bodyPr wrap="square" rtlCol="0">
            <a:spAutoFit/>
          </a:bodyPr>
          <a:lstStyle/>
          <a:p>
            <a:pPr algn="ctr"/>
            <a:r>
              <a:rPr lang="en-US" b="1" dirty="0"/>
              <a:t>Mapping cardinalities −</a:t>
            </a:r>
          </a:p>
          <a:p>
            <a:pPr algn="ctr"/>
            <a:r>
              <a:rPr lang="en-US" b="1" dirty="0"/>
              <a:t>One to Many</a:t>
            </a:r>
          </a:p>
        </p:txBody>
      </p:sp>
      <p:sp>
        <p:nvSpPr>
          <p:cNvPr id="10" name="TextBox 9"/>
          <p:cNvSpPr txBox="1"/>
          <p:nvPr/>
        </p:nvSpPr>
        <p:spPr>
          <a:xfrm>
            <a:off x="2901668" y="4311296"/>
            <a:ext cx="1648496" cy="369332"/>
          </a:xfrm>
          <a:prstGeom prst="rect">
            <a:avLst/>
          </a:prstGeom>
          <a:noFill/>
        </p:spPr>
        <p:txBody>
          <a:bodyPr wrap="square" rtlCol="0">
            <a:spAutoFit/>
          </a:bodyPr>
          <a:lstStyle/>
          <a:p>
            <a:pPr algn="ctr"/>
            <a:r>
              <a:rPr lang="en-US" b="1" dirty="0"/>
              <a:t>Many to One</a:t>
            </a:r>
          </a:p>
        </p:txBody>
      </p:sp>
      <p:sp>
        <p:nvSpPr>
          <p:cNvPr id="7" name="TextBox 6"/>
          <p:cNvSpPr txBox="1"/>
          <p:nvPr/>
        </p:nvSpPr>
        <p:spPr>
          <a:xfrm>
            <a:off x="552268" y="4680628"/>
            <a:ext cx="5306102" cy="923330"/>
          </a:xfrm>
          <a:prstGeom prst="rect">
            <a:avLst/>
          </a:prstGeom>
          <a:noFill/>
        </p:spPr>
        <p:txBody>
          <a:bodyPr wrap="square" rtlCol="0">
            <a:spAutoFit/>
          </a:bodyPr>
          <a:lstStyle/>
          <a:p>
            <a:pPr algn="just"/>
            <a:r>
              <a:rPr lang="en-US" dirty="0"/>
              <a:t>A person can have many addresses but if reverse this, then many addresses belongs to one person.</a:t>
            </a:r>
          </a:p>
          <a:p>
            <a:pPr algn="just"/>
            <a:r>
              <a:rPr lang="en-US" dirty="0"/>
              <a:t>Means many entities belongs to one entity.</a:t>
            </a:r>
          </a:p>
        </p:txBody>
      </p:sp>
      <p:pic>
        <p:nvPicPr>
          <p:cNvPr id="8" name="Picture 2" descr="Text description of ormapa.gif follows">
            <a:extLst>
              <a:ext uri="{FF2B5EF4-FFF2-40B4-BE49-F238E27FC236}">
                <a16:creationId xmlns:a16="http://schemas.microsoft.com/office/drawing/2014/main" id="{DD38A4A1-8CA1-7647-9AC7-5CBA045BC77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204" r="2421"/>
          <a:stretch/>
        </p:blipFill>
        <p:spPr bwMode="auto">
          <a:xfrm>
            <a:off x="6358484" y="1072067"/>
            <a:ext cx="7854729" cy="193054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B04B025-DF4A-6D4B-B458-9081544F85D3}"/>
              </a:ext>
            </a:extLst>
          </p:cNvPr>
          <p:cNvSpPr/>
          <p:nvPr/>
        </p:nvSpPr>
        <p:spPr>
          <a:xfrm>
            <a:off x="8376171" y="201476"/>
            <a:ext cx="2561673" cy="369332"/>
          </a:xfrm>
          <a:prstGeom prst="rect">
            <a:avLst/>
          </a:prstGeom>
        </p:spPr>
        <p:txBody>
          <a:bodyPr wrap="square">
            <a:spAutoFit/>
          </a:bodyPr>
          <a:lstStyle/>
          <a:p>
            <a:pPr lvl="1" algn="just"/>
            <a:r>
              <a:rPr lang="en-US" b="1" dirty="0"/>
              <a:t>One to One</a:t>
            </a:r>
          </a:p>
        </p:txBody>
      </p:sp>
    </p:spTree>
    <p:extLst>
      <p:ext uri="{BB962C8B-B14F-4D97-AF65-F5344CB8AC3E}">
        <p14:creationId xmlns:p14="http://schemas.microsoft.com/office/powerpoint/2010/main" val="2171566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model</a:t>
            </a:r>
          </a:p>
        </p:txBody>
      </p:sp>
      <p:sp>
        <p:nvSpPr>
          <p:cNvPr id="3" name="Content Placeholder 2"/>
          <p:cNvSpPr>
            <a:spLocks noGrp="1"/>
          </p:cNvSpPr>
          <p:nvPr>
            <p:ph idx="1"/>
          </p:nvPr>
        </p:nvSpPr>
        <p:spPr>
          <a:xfrm>
            <a:off x="1024128" y="2286000"/>
            <a:ext cx="9600941" cy="4023360"/>
          </a:xfrm>
        </p:spPr>
        <p:txBody>
          <a:bodyPr>
            <a:normAutofit fontScale="92500" lnSpcReduction="10000"/>
          </a:bodyPr>
          <a:lstStyle/>
          <a:p>
            <a:pPr marL="0" indent="0" algn="just">
              <a:lnSpc>
                <a:spcPct val="170000"/>
              </a:lnSpc>
              <a:buNone/>
            </a:pPr>
            <a:r>
              <a:rPr lang="en-US" dirty="0"/>
              <a:t>The most popular data model in DBMS is the Relational Model. It is more scientific a model than others.</a:t>
            </a:r>
          </a:p>
          <a:p>
            <a:pPr marL="0" indent="0" algn="just">
              <a:buNone/>
            </a:pPr>
            <a:r>
              <a:rPr lang="en-US" dirty="0"/>
              <a:t>The main highlights of this model are −</a:t>
            </a:r>
          </a:p>
          <a:p>
            <a:pPr marL="457200" indent="-457200" algn="just">
              <a:buAutoNum type="arabicPeriod"/>
            </a:pPr>
            <a:r>
              <a:rPr lang="en-US" dirty="0"/>
              <a:t>Data is stored in tables called </a:t>
            </a:r>
            <a:r>
              <a:rPr lang="en-US" b="1" dirty="0"/>
              <a:t>relations</a:t>
            </a:r>
            <a:r>
              <a:rPr lang="en-US" dirty="0"/>
              <a:t>.</a:t>
            </a:r>
          </a:p>
          <a:p>
            <a:pPr marL="457200" indent="-457200" algn="just">
              <a:buAutoNum type="arabicPeriod"/>
            </a:pPr>
            <a:r>
              <a:rPr lang="en-US" dirty="0"/>
              <a:t>Relations can be normalized.</a:t>
            </a:r>
          </a:p>
          <a:p>
            <a:pPr marL="457200" indent="-457200" algn="just">
              <a:buAutoNum type="arabicPeriod"/>
            </a:pPr>
            <a:r>
              <a:rPr lang="en-US" dirty="0"/>
              <a:t>Each row in a relation contains a unique value.</a:t>
            </a:r>
          </a:p>
          <a:p>
            <a:pPr marL="457200" indent="-457200" algn="just">
              <a:buAutoNum type="arabicPeriod"/>
            </a:pPr>
            <a:r>
              <a:rPr lang="en-US" dirty="0"/>
              <a:t>Each column in a relation contains values from a same domain.</a:t>
            </a:r>
          </a:p>
          <a:p>
            <a:pPr marL="0" indent="0" algn="just">
              <a:buNone/>
            </a:pPr>
            <a:br>
              <a:rPr lang="en-US" dirty="0"/>
            </a:br>
            <a:endParaRPr lang="en-US" dirty="0"/>
          </a:p>
        </p:txBody>
      </p:sp>
    </p:spTree>
    <p:extLst>
      <p:ext uri="{BB962C8B-B14F-4D97-AF65-F5344CB8AC3E}">
        <p14:creationId xmlns:p14="http://schemas.microsoft.com/office/powerpoint/2010/main" val="2239366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ional Model Table"/>
          <p:cNvPicPr>
            <a:picLocks noChangeAspect="1" noChangeArrowheads="1"/>
          </p:cNvPicPr>
          <p:nvPr/>
        </p:nvPicPr>
        <p:blipFill rotWithShape="1">
          <a:blip r:embed="rId2">
            <a:extLst>
              <a:ext uri="{28A0092B-C50C-407E-A947-70E740481C1C}">
                <a14:useLocalDpi xmlns:a14="http://schemas.microsoft.com/office/drawing/2010/main" val="0"/>
              </a:ext>
            </a:extLst>
          </a:blip>
          <a:srcRect l="2636" r="1991"/>
          <a:stretch/>
        </p:blipFill>
        <p:spPr bwMode="auto">
          <a:xfrm>
            <a:off x="1129046" y="449216"/>
            <a:ext cx="9405871" cy="6163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569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schema</a:t>
            </a:r>
          </a:p>
        </p:txBody>
      </p:sp>
      <p:pic>
        <p:nvPicPr>
          <p:cNvPr id="5122" name="Picture 2" descr="http://www.tutorialspoint.com/dbms/images/dbms_schema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128" y="1967986"/>
            <a:ext cx="5278085" cy="4296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057622" y="2961995"/>
            <a:ext cx="4430332" cy="2308324"/>
          </a:xfrm>
          <a:prstGeom prst="rect">
            <a:avLst/>
          </a:prstGeom>
          <a:noFill/>
        </p:spPr>
        <p:txBody>
          <a:bodyPr wrap="square" rtlCol="0">
            <a:spAutoFit/>
          </a:bodyPr>
          <a:lstStyle/>
          <a:p>
            <a:pPr algn="just"/>
            <a:r>
              <a:rPr lang="en-US" sz="2400" dirty="0"/>
              <a:t>A database schema is the skeleton structure that represents the logical view of the entire database. It defines how the data is organized and how the relations among them are associated.</a:t>
            </a:r>
          </a:p>
        </p:txBody>
      </p:sp>
    </p:spTree>
    <p:extLst>
      <p:ext uri="{BB962C8B-B14F-4D97-AF65-F5344CB8AC3E}">
        <p14:creationId xmlns:p14="http://schemas.microsoft.com/office/powerpoint/2010/main" val="1371487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lstStyle/>
          <a:p>
            <a:pPr algn="just"/>
            <a:r>
              <a:rPr lang="en-US" dirty="0">
                <a:latin typeface="Calibri" panose="020F0502020204030204" pitchFamily="34" charset="0"/>
                <a:cs typeface="Calibri" panose="020F0502020204030204" pitchFamily="34" charset="0"/>
              </a:rPr>
              <a:t>A database schema can be divided broadly into two categories −</a:t>
            </a:r>
          </a:p>
          <a:p>
            <a:pPr algn="just"/>
            <a:endParaRPr lang="en-US" b="1" dirty="0">
              <a:latin typeface="Calibri" panose="020F0502020204030204" pitchFamily="34" charset="0"/>
              <a:cs typeface="Calibri" panose="020F0502020204030204" pitchFamily="34" charset="0"/>
            </a:endParaRPr>
          </a:p>
          <a:p>
            <a:pPr algn="just"/>
            <a:r>
              <a:rPr lang="en-US" b="1" dirty="0">
                <a:latin typeface="Calibri" panose="020F0502020204030204" pitchFamily="34" charset="0"/>
                <a:cs typeface="Calibri" panose="020F0502020204030204" pitchFamily="34" charset="0"/>
              </a:rPr>
              <a:t>Physical Database Schema</a:t>
            </a:r>
            <a:r>
              <a:rPr lang="en-US" dirty="0">
                <a:latin typeface="Calibri" panose="020F0502020204030204" pitchFamily="34" charset="0"/>
                <a:cs typeface="Calibri" panose="020F0502020204030204" pitchFamily="34" charset="0"/>
              </a:rPr>
              <a:t> − This schema pertains to the actual storage of data and its form of storage like files, indices, etc. It defines how the data will be stored in a secondary storage.</a:t>
            </a:r>
          </a:p>
          <a:p>
            <a:pPr algn="just"/>
            <a:endParaRPr lang="en-US" b="1" dirty="0">
              <a:latin typeface="Calibri" panose="020F0502020204030204" pitchFamily="34" charset="0"/>
              <a:cs typeface="Calibri" panose="020F0502020204030204" pitchFamily="34" charset="0"/>
            </a:endParaRPr>
          </a:p>
          <a:p>
            <a:pPr algn="just"/>
            <a:r>
              <a:rPr lang="en-US" b="1" dirty="0">
                <a:latin typeface="Calibri" panose="020F0502020204030204" pitchFamily="34" charset="0"/>
                <a:cs typeface="Calibri" panose="020F0502020204030204" pitchFamily="34" charset="0"/>
              </a:rPr>
              <a:t>Logical Database Schema</a:t>
            </a:r>
            <a:r>
              <a:rPr lang="en-US" dirty="0">
                <a:latin typeface="Calibri" panose="020F0502020204030204" pitchFamily="34" charset="0"/>
                <a:cs typeface="Calibri" panose="020F0502020204030204" pitchFamily="34" charset="0"/>
              </a:rPr>
              <a:t> − This schema defines all the logical constraints that need to be applied on the data stored. It defines tables, views, and integrity constraints.</a:t>
            </a:r>
          </a:p>
        </p:txBody>
      </p:sp>
    </p:spTree>
    <p:extLst>
      <p:ext uri="{BB962C8B-B14F-4D97-AF65-F5344CB8AC3E}">
        <p14:creationId xmlns:p14="http://schemas.microsoft.com/office/powerpoint/2010/main" val="3421037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instance</a:t>
            </a:r>
          </a:p>
        </p:txBody>
      </p:sp>
      <p:sp>
        <p:nvSpPr>
          <p:cNvPr id="3" name="Content Placeholder 2"/>
          <p:cNvSpPr>
            <a:spLocks noGrp="1"/>
          </p:cNvSpPr>
          <p:nvPr>
            <p:ph idx="1"/>
          </p:nvPr>
        </p:nvSpPr>
        <p:spPr/>
        <p:txBody>
          <a:bodyPr/>
          <a:lstStyle/>
          <a:p>
            <a:pPr algn="just"/>
            <a:r>
              <a:rPr lang="en-US" dirty="0"/>
              <a:t>Database schema is the skeleton of database. It is designed when the database doesn't exist at all. Once the database is operational, it is very difficult to make any changes to it. A database schema does not contain any data or information.</a:t>
            </a:r>
          </a:p>
          <a:p>
            <a:pPr algn="just"/>
            <a:endParaRPr lang="en-US" dirty="0"/>
          </a:p>
          <a:p>
            <a:pPr algn="just"/>
            <a:r>
              <a:rPr lang="en-US" dirty="0"/>
              <a:t>A database instance is a state of operational database with data at any given time. It contains a snapshot of the database. Database instances tend to change with time. A DBMS ensures that its every instance (state) is in a valid state, by diligently following all the validations, constraints, and conditions that the database designers have imposed.</a:t>
            </a:r>
          </a:p>
        </p:txBody>
      </p:sp>
    </p:spTree>
    <p:extLst>
      <p:ext uri="{BB962C8B-B14F-4D97-AF65-F5344CB8AC3E}">
        <p14:creationId xmlns:p14="http://schemas.microsoft.com/office/powerpoint/2010/main" val="1316382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Sql</a:t>
            </a:r>
            <a:r>
              <a:rPr lang="en-US" dirty="0"/>
              <a:t> Statement languages</a:t>
            </a:r>
          </a:p>
        </p:txBody>
      </p:sp>
      <p:sp>
        <p:nvSpPr>
          <p:cNvPr id="3" name="Content Placeholder 2"/>
          <p:cNvSpPr>
            <a:spLocks noGrp="1"/>
          </p:cNvSpPr>
          <p:nvPr>
            <p:ph idx="1"/>
          </p:nvPr>
        </p:nvSpPr>
        <p:spPr/>
        <p:txBody>
          <a:bodyPr>
            <a:normAutofit/>
          </a:bodyPr>
          <a:lstStyle/>
          <a:p>
            <a:pPr algn="just"/>
            <a:r>
              <a:rPr lang="en-US" dirty="0">
                <a:latin typeface="Calibri" panose="020F0502020204030204" pitchFamily="34" charset="0"/>
                <a:cs typeface="Calibri" panose="020F0502020204030204" pitchFamily="34" charset="0"/>
              </a:rPr>
              <a:t>1. Data Definition Language (DDL) statements are used to define the database structure or schema. Some examples:</a:t>
            </a:r>
          </a:p>
          <a:p>
            <a:pPr algn="just"/>
            <a:endParaRPr lang="en-US" dirty="0">
              <a:latin typeface="Calibri" panose="020F0502020204030204" pitchFamily="34" charset="0"/>
              <a:cs typeface="Calibri" panose="020F0502020204030204" pitchFamily="34" charset="0"/>
            </a:endParaRPr>
          </a:p>
          <a:p>
            <a:pPr lvl="1" algn="just"/>
            <a:r>
              <a:rPr lang="en-US" dirty="0">
                <a:latin typeface="Calibri" panose="020F0502020204030204" pitchFamily="34" charset="0"/>
                <a:cs typeface="Calibri" panose="020F0502020204030204" pitchFamily="34" charset="0"/>
              </a:rPr>
              <a:t>CREATE - to create objects in the database</a:t>
            </a:r>
          </a:p>
          <a:p>
            <a:pPr lvl="1" algn="just"/>
            <a:r>
              <a:rPr lang="en-US" dirty="0">
                <a:latin typeface="Calibri" panose="020F0502020204030204" pitchFamily="34" charset="0"/>
                <a:cs typeface="Calibri" panose="020F0502020204030204" pitchFamily="34" charset="0"/>
              </a:rPr>
              <a:t>ALTER - alters the structure of the database</a:t>
            </a:r>
          </a:p>
          <a:p>
            <a:pPr lvl="1" algn="just"/>
            <a:r>
              <a:rPr lang="en-US" dirty="0">
                <a:latin typeface="Calibri" panose="020F0502020204030204" pitchFamily="34" charset="0"/>
                <a:cs typeface="Calibri" panose="020F0502020204030204" pitchFamily="34" charset="0"/>
              </a:rPr>
              <a:t>DROP - delete objects from the database</a:t>
            </a:r>
          </a:p>
          <a:p>
            <a:pPr lvl="1" algn="just"/>
            <a:r>
              <a:rPr lang="en-US" dirty="0">
                <a:latin typeface="Calibri" panose="020F0502020204030204" pitchFamily="34" charset="0"/>
                <a:cs typeface="Calibri" panose="020F0502020204030204" pitchFamily="34" charset="0"/>
              </a:rPr>
              <a:t>TRUNCATE - remove all records from a table, including all spaces allocated for the records are removed</a:t>
            </a:r>
          </a:p>
          <a:p>
            <a:pPr lvl="1" algn="just"/>
            <a:r>
              <a:rPr lang="en-US" dirty="0">
                <a:latin typeface="Calibri" panose="020F0502020204030204" pitchFamily="34" charset="0"/>
                <a:cs typeface="Calibri" panose="020F0502020204030204" pitchFamily="34" charset="0"/>
              </a:rPr>
              <a:t>COMMENT - add comments to the data dictionary</a:t>
            </a:r>
          </a:p>
          <a:p>
            <a:pPr lvl="1" algn="just"/>
            <a:r>
              <a:rPr lang="en-US" dirty="0">
                <a:latin typeface="Calibri" panose="020F0502020204030204" pitchFamily="34" charset="0"/>
                <a:cs typeface="Calibri" panose="020F0502020204030204" pitchFamily="34" charset="0"/>
              </a:rPr>
              <a:t>RENAME - rename an object</a:t>
            </a:r>
          </a:p>
          <a:p>
            <a:pPr algn="just"/>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7629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978794"/>
            <a:ext cx="9720073" cy="5330566"/>
          </a:xfrm>
        </p:spPr>
        <p:txBody>
          <a:bodyPr>
            <a:normAutofit/>
          </a:bodyPr>
          <a:lstStyle/>
          <a:p>
            <a:r>
              <a:rPr lang="en-US" dirty="0">
                <a:latin typeface="Calibri" panose="020F0502020204030204" pitchFamily="34" charset="0"/>
                <a:cs typeface="Calibri" panose="020F0502020204030204" pitchFamily="34" charset="0"/>
              </a:rPr>
              <a:t>2. Data Manipulation Language (DML) statements are used for managing data within schema objects. Some examples:</a:t>
            </a:r>
          </a:p>
          <a:p>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SELECT - retrieve data from the a database</a:t>
            </a:r>
          </a:p>
          <a:p>
            <a:pPr lvl="1"/>
            <a:r>
              <a:rPr lang="en-US" dirty="0">
                <a:latin typeface="Calibri" panose="020F0502020204030204" pitchFamily="34" charset="0"/>
                <a:cs typeface="Calibri" panose="020F0502020204030204" pitchFamily="34" charset="0"/>
              </a:rPr>
              <a:t>INSERT - insert data into a table</a:t>
            </a:r>
          </a:p>
          <a:p>
            <a:pPr lvl="1"/>
            <a:r>
              <a:rPr lang="en-US" dirty="0">
                <a:latin typeface="Calibri" panose="020F0502020204030204" pitchFamily="34" charset="0"/>
                <a:cs typeface="Calibri" panose="020F0502020204030204" pitchFamily="34" charset="0"/>
              </a:rPr>
              <a:t>UPDATE - updates existing data within a table</a:t>
            </a:r>
          </a:p>
          <a:p>
            <a:pPr lvl="1"/>
            <a:r>
              <a:rPr lang="en-US" dirty="0">
                <a:latin typeface="Calibri" panose="020F0502020204030204" pitchFamily="34" charset="0"/>
                <a:cs typeface="Calibri" panose="020F0502020204030204" pitchFamily="34" charset="0"/>
              </a:rPr>
              <a:t>DELETE - deletes all records from a table, the space for the records remain</a:t>
            </a:r>
          </a:p>
          <a:p>
            <a:pPr lvl="1"/>
            <a:r>
              <a:rPr lang="en-US" dirty="0">
                <a:latin typeface="Calibri" panose="020F0502020204030204" pitchFamily="34" charset="0"/>
                <a:cs typeface="Calibri" panose="020F0502020204030204" pitchFamily="34" charset="0"/>
              </a:rPr>
              <a:t>MERGE - UPSERT operation (insert or update)</a:t>
            </a:r>
          </a:p>
          <a:p>
            <a:pPr lvl="1"/>
            <a:r>
              <a:rPr lang="en-US" dirty="0">
                <a:latin typeface="Calibri" panose="020F0502020204030204" pitchFamily="34" charset="0"/>
                <a:cs typeface="Calibri" panose="020F0502020204030204" pitchFamily="34" charset="0"/>
              </a:rPr>
              <a:t>CALL - call a PL/SQL or Java subprogram</a:t>
            </a:r>
          </a:p>
          <a:p>
            <a:pPr lvl="1"/>
            <a:r>
              <a:rPr lang="en-US" dirty="0">
                <a:latin typeface="Calibri" panose="020F0502020204030204" pitchFamily="34" charset="0"/>
                <a:cs typeface="Calibri" panose="020F0502020204030204" pitchFamily="34" charset="0"/>
              </a:rPr>
              <a:t>EXPLAIN PLAN - explain access path to data</a:t>
            </a:r>
          </a:p>
          <a:p>
            <a:pPr lvl="1"/>
            <a:r>
              <a:rPr lang="en-US" dirty="0">
                <a:latin typeface="Calibri" panose="020F0502020204030204" pitchFamily="34" charset="0"/>
                <a:cs typeface="Calibri" panose="020F0502020204030204" pitchFamily="34" charset="0"/>
              </a:rPr>
              <a:t>LOCK TABLE - control concurrency</a:t>
            </a:r>
          </a:p>
        </p:txBody>
      </p:sp>
    </p:spTree>
    <p:extLst>
      <p:ext uri="{BB962C8B-B14F-4D97-AF65-F5344CB8AC3E}">
        <p14:creationId xmlns:p14="http://schemas.microsoft.com/office/powerpoint/2010/main" val="345346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785611"/>
            <a:ext cx="9720073" cy="5523749"/>
          </a:xfrm>
        </p:spPr>
        <p:txBody>
          <a:bodyPr>
            <a:normAutofit/>
          </a:bodyPr>
          <a:lstStyle/>
          <a:p>
            <a:pPr algn="just"/>
            <a:r>
              <a:rPr lang="en-US" dirty="0">
                <a:latin typeface="Calibri" panose="020F0502020204030204" pitchFamily="34" charset="0"/>
                <a:cs typeface="Calibri" panose="020F0502020204030204" pitchFamily="34" charset="0"/>
              </a:rPr>
              <a:t>3. DCL: Data Control Language (DCL) statements. Some examples:</a:t>
            </a:r>
          </a:p>
          <a:p>
            <a:pPr lvl="1" algn="just"/>
            <a:endParaRPr lang="en-US" dirty="0">
              <a:latin typeface="Calibri" panose="020F0502020204030204" pitchFamily="34" charset="0"/>
              <a:cs typeface="Calibri" panose="020F0502020204030204" pitchFamily="34" charset="0"/>
            </a:endParaRPr>
          </a:p>
          <a:p>
            <a:pPr lvl="1" algn="just"/>
            <a:r>
              <a:rPr lang="en-US" dirty="0">
                <a:latin typeface="Calibri" panose="020F0502020204030204" pitchFamily="34" charset="0"/>
                <a:cs typeface="Calibri" panose="020F0502020204030204" pitchFamily="34" charset="0"/>
              </a:rPr>
              <a:t>GRANT - gives user's access privileges to database</a:t>
            </a:r>
          </a:p>
          <a:p>
            <a:pPr lvl="1" algn="just"/>
            <a:r>
              <a:rPr lang="en-US" dirty="0">
                <a:latin typeface="Calibri" panose="020F0502020204030204" pitchFamily="34" charset="0"/>
                <a:cs typeface="Calibri" panose="020F0502020204030204" pitchFamily="34" charset="0"/>
              </a:rPr>
              <a:t>REVOKE - withdraw access privileges given with the GRANT command</a:t>
            </a:r>
          </a:p>
          <a:p>
            <a:pPr algn="just"/>
            <a:endParaRPr lang="en-US" dirty="0">
              <a:latin typeface="Calibri" panose="020F0502020204030204" pitchFamily="34" charset="0"/>
              <a:cs typeface="Calibri" panose="020F0502020204030204" pitchFamily="34" charset="0"/>
            </a:endParaRPr>
          </a:p>
          <a:p>
            <a:pPr algn="just"/>
            <a:r>
              <a:rPr lang="en-US" dirty="0">
                <a:latin typeface="Calibri" panose="020F0502020204030204" pitchFamily="34" charset="0"/>
                <a:cs typeface="Calibri" panose="020F0502020204030204" pitchFamily="34" charset="0"/>
              </a:rPr>
              <a:t>4. Transaction Control (TCL) statements are used to manage the changes made by DML statements. It allows statements to be grouped together into logical transactions.</a:t>
            </a:r>
          </a:p>
          <a:p>
            <a:pPr lvl="1" algn="just"/>
            <a:endParaRPr lang="en-US" dirty="0">
              <a:latin typeface="Calibri" panose="020F0502020204030204" pitchFamily="34" charset="0"/>
              <a:cs typeface="Calibri" panose="020F0502020204030204" pitchFamily="34" charset="0"/>
            </a:endParaRPr>
          </a:p>
          <a:p>
            <a:pPr lvl="1" algn="just"/>
            <a:r>
              <a:rPr lang="en-US" dirty="0">
                <a:latin typeface="Calibri" panose="020F0502020204030204" pitchFamily="34" charset="0"/>
                <a:cs typeface="Calibri" panose="020F0502020204030204" pitchFamily="34" charset="0"/>
              </a:rPr>
              <a:t>COMMIT - save work done</a:t>
            </a:r>
          </a:p>
          <a:p>
            <a:pPr lvl="1" algn="just"/>
            <a:r>
              <a:rPr lang="en-US" dirty="0">
                <a:latin typeface="Calibri" panose="020F0502020204030204" pitchFamily="34" charset="0"/>
                <a:cs typeface="Calibri" panose="020F0502020204030204" pitchFamily="34" charset="0"/>
              </a:rPr>
              <a:t>SAVEPOINT - identify a point in a transaction to which you can later roll back</a:t>
            </a:r>
          </a:p>
          <a:p>
            <a:pPr lvl="1" algn="just"/>
            <a:r>
              <a:rPr lang="en-US" dirty="0">
                <a:latin typeface="Calibri" panose="020F0502020204030204" pitchFamily="34" charset="0"/>
                <a:cs typeface="Calibri" panose="020F0502020204030204" pitchFamily="34" charset="0"/>
              </a:rPr>
              <a:t>ROLLBACK - restore database to original since the last COMMIT</a:t>
            </a:r>
          </a:p>
          <a:p>
            <a:pPr lvl="1" algn="just"/>
            <a:r>
              <a:rPr lang="en-US" dirty="0">
                <a:latin typeface="Calibri" panose="020F0502020204030204" pitchFamily="34" charset="0"/>
                <a:cs typeface="Calibri" panose="020F0502020204030204" pitchFamily="34" charset="0"/>
              </a:rPr>
              <a:t>SET TRANSACTION - Change transaction options like isolation level and what rollback segment to use</a:t>
            </a:r>
          </a:p>
        </p:txBody>
      </p:sp>
    </p:spTree>
    <p:extLst>
      <p:ext uri="{BB962C8B-B14F-4D97-AF65-F5344CB8AC3E}">
        <p14:creationId xmlns:p14="http://schemas.microsoft.com/office/powerpoint/2010/main" val="1660405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Entity-Set and Keys</a:t>
            </a:r>
          </a:p>
        </p:txBody>
      </p:sp>
      <p:sp>
        <p:nvSpPr>
          <p:cNvPr id="3" name="Content Placeholder 2"/>
          <p:cNvSpPr>
            <a:spLocks noGrp="1"/>
          </p:cNvSpPr>
          <p:nvPr>
            <p:ph idx="1"/>
          </p:nvPr>
        </p:nvSpPr>
        <p:spPr>
          <a:xfrm>
            <a:off x="1024128" y="2286000"/>
            <a:ext cx="9720073" cy="4024648"/>
          </a:xfrm>
        </p:spPr>
        <p:txBody>
          <a:bodyPr>
            <a:normAutofit fontScale="92500" lnSpcReduction="20000"/>
          </a:bodyPr>
          <a:lstStyle/>
          <a:p>
            <a:pPr algn="just"/>
            <a:r>
              <a:rPr lang="en-US" dirty="0"/>
              <a:t>Key is an attribute or collection of attributes that uniquely identifies an entity among entity set.</a:t>
            </a:r>
          </a:p>
          <a:p>
            <a:pPr algn="just"/>
            <a:r>
              <a:rPr lang="en-US" dirty="0"/>
              <a:t>For example, the </a:t>
            </a:r>
            <a:r>
              <a:rPr lang="en-US" dirty="0" err="1"/>
              <a:t>roll_number</a:t>
            </a:r>
            <a:r>
              <a:rPr lang="en-US" dirty="0"/>
              <a:t> of a student makes him/her identifiable among students.</a:t>
            </a:r>
          </a:p>
          <a:p>
            <a:pPr marL="457200" indent="-457200" algn="just">
              <a:buFont typeface="+mj-lt"/>
              <a:buAutoNum type="arabicPeriod"/>
            </a:pPr>
            <a:r>
              <a:rPr lang="en-US" b="1" dirty="0"/>
              <a:t>Super Key</a:t>
            </a:r>
            <a:r>
              <a:rPr lang="en-US" dirty="0"/>
              <a:t> − A set of attributes (one or more) that collectively identifies an entity in an entity set. </a:t>
            </a:r>
            <a:r>
              <a:rPr lang="en-IN" dirty="0"/>
              <a:t>A </a:t>
            </a:r>
            <a:r>
              <a:rPr lang="en-IN" dirty="0" err="1"/>
              <a:t>superkey</a:t>
            </a:r>
            <a:r>
              <a:rPr lang="en-IN" dirty="0"/>
              <a:t> is a combination of columns that uniquely identifies any row within a relational database management system (RDBMS) table. A candidate key is a closely related concept where the </a:t>
            </a:r>
            <a:r>
              <a:rPr lang="en-IN" dirty="0" err="1"/>
              <a:t>superkey</a:t>
            </a:r>
            <a:r>
              <a:rPr lang="en-IN" dirty="0"/>
              <a:t> is reduced to the minimum number of columns required to uniquely identify each row.</a:t>
            </a:r>
            <a:endParaRPr lang="en-US" dirty="0"/>
          </a:p>
          <a:p>
            <a:pPr marL="457200" indent="-457200" algn="just">
              <a:buFont typeface="+mj-lt"/>
              <a:buAutoNum type="arabicPeriod"/>
            </a:pPr>
            <a:r>
              <a:rPr lang="en-US" b="1" dirty="0"/>
              <a:t>Candidate Key</a:t>
            </a:r>
            <a:r>
              <a:rPr lang="en-US" dirty="0"/>
              <a:t> − </a:t>
            </a:r>
            <a:r>
              <a:rPr lang="en-IN" dirty="0"/>
              <a:t>A </a:t>
            </a:r>
            <a:r>
              <a:rPr lang="en-IN" b="1" dirty="0"/>
              <a:t>candidate key</a:t>
            </a:r>
            <a:r>
              <a:rPr lang="en-IN" dirty="0"/>
              <a:t> is a column, or set of columns, in a table that can uniquely identify any database record without referring to any other data. Each table may have one or more </a:t>
            </a:r>
            <a:r>
              <a:rPr lang="en-IN" b="1" dirty="0"/>
              <a:t>candidate keys</a:t>
            </a:r>
            <a:r>
              <a:rPr lang="en-IN" dirty="0"/>
              <a:t>, but one </a:t>
            </a:r>
            <a:r>
              <a:rPr lang="en-IN" b="1" dirty="0"/>
              <a:t>candidate key</a:t>
            </a:r>
            <a:r>
              <a:rPr lang="en-IN" dirty="0"/>
              <a:t> is special, and it is called the </a:t>
            </a:r>
            <a:r>
              <a:rPr lang="en-IN" dirty="0" err="1"/>
              <a:t>primary</a:t>
            </a:r>
            <a:r>
              <a:rPr lang="en-IN" b="1" dirty="0" err="1"/>
              <a:t>key</a:t>
            </a:r>
            <a:r>
              <a:rPr lang="en-IN" dirty="0"/>
              <a:t>. It is a minimal subset of </a:t>
            </a:r>
            <a:r>
              <a:rPr lang="en-IN"/>
              <a:t>super key.</a:t>
            </a:r>
            <a:endParaRPr lang="en-IN" dirty="0"/>
          </a:p>
          <a:p>
            <a:pPr marL="457200" indent="-457200" algn="just">
              <a:buFont typeface="+mj-lt"/>
              <a:buAutoNum type="arabicPeriod"/>
            </a:pPr>
            <a:r>
              <a:rPr lang="en-US" b="1" dirty="0"/>
              <a:t>Primary Key</a:t>
            </a:r>
            <a:r>
              <a:rPr lang="en-US" dirty="0"/>
              <a:t> − A primary key is one of the candidate keys chosen by the database designer to uniquely identify the entity set. </a:t>
            </a:r>
            <a:r>
              <a:rPr lang="en-IN" dirty="0"/>
              <a:t>A </a:t>
            </a:r>
            <a:r>
              <a:rPr lang="en-IN" b="1" dirty="0"/>
              <a:t>primary key's</a:t>
            </a:r>
            <a:r>
              <a:rPr lang="en-IN" dirty="0"/>
              <a:t> main features are: It must contain a unique value for each row of data. It cannot contain null values.</a:t>
            </a:r>
            <a:endParaRPr lang="en-US" dirty="0"/>
          </a:p>
        </p:txBody>
      </p:sp>
    </p:spTree>
    <p:extLst>
      <p:ext uri="{BB962C8B-B14F-4D97-AF65-F5344CB8AC3E}">
        <p14:creationId xmlns:p14="http://schemas.microsoft.com/office/powerpoint/2010/main" val="3623618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133342" y="2298234"/>
            <a:ext cx="2228045" cy="25313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t>Table: Customer</a:t>
            </a:r>
          </a:p>
          <a:p>
            <a:endParaRPr lang="en-IN" dirty="0"/>
          </a:p>
          <a:p>
            <a:r>
              <a:rPr lang="en-IN" dirty="0"/>
              <a:t>Customer name</a:t>
            </a:r>
          </a:p>
          <a:p>
            <a:r>
              <a:rPr lang="en-IN" dirty="0"/>
              <a:t>Customer ID</a:t>
            </a:r>
          </a:p>
          <a:p>
            <a:r>
              <a:rPr lang="en-IN" dirty="0"/>
              <a:t>Social security number (SSN)</a:t>
            </a:r>
          </a:p>
          <a:p>
            <a:r>
              <a:rPr lang="en-IN" dirty="0"/>
              <a:t>Address</a:t>
            </a:r>
          </a:p>
          <a:p>
            <a:r>
              <a:rPr lang="en-IN" dirty="0"/>
              <a:t>Date of birth</a:t>
            </a:r>
          </a:p>
        </p:txBody>
      </p:sp>
      <p:sp>
        <p:nvSpPr>
          <p:cNvPr id="7" name="Rectangle 6"/>
          <p:cNvSpPr/>
          <p:nvPr/>
        </p:nvSpPr>
        <p:spPr>
          <a:xfrm>
            <a:off x="4803820" y="2156565"/>
            <a:ext cx="2653048" cy="13300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bg1"/>
                </a:solidFill>
                <a:latin typeface="Open Sans"/>
              </a:rPr>
              <a:t>Super Keys</a:t>
            </a:r>
          </a:p>
          <a:p>
            <a:pPr algn="ctr"/>
            <a:endParaRPr lang="en-IN" dirty="0">
              <a:solidFill>
                <a:schemeClr val="bg1"/>
              </a:solidFill>
              <a:latin typeface="Open Sans"/>
            </a:endParaRPr>
          </a:p>
          <a:p>
            <a:pPr>
              <a:buFont typeface="Arial" panose="020B0604020202020204" pitchFamily="34" charset="0"/>
              <a:buChar char="•"/>
            </a:pPr>
            <a:r>
              <a:rPr lang="en-IN" dirty="0" err="1">
                <a:solidFill>
                  <a:schemeClr val="bg1"/>
                </a:solidFill>
                <a:latin typeface="Open Sans"/>
              </a:rPr>
              <a:t>Name+SSN+Birthdate</a:t>
            </a:r>
            <a:endParaRPr lang="en-IN" dirty="0">
              <a:solidFill>
                <a:schemeClr val="bg1"/>
              </a:solidFill>
              <a:latin typeface="Open Sans"/>
            </a:endParaRPr>
          </a:p>
          <a:p>
            <a:pPr>
              <a:buFont typeface="Arial" panose="020B0604020202020204" pitchFamily="34" charset="0"/>
              <a:buChar char="•"/>
            </a:pPr>
            <a:r>
              <a:rPr lang="en-IN" dirty="0" err="1">
                <a:solidFill>
                  <a:schemeClr val="bg1"/>
                </a:solidFill>
                <a:latin typeface="Open Sans"/>
              </a:rPr>
              <a:t>ID+Name+SSN</a:t>
            </a:r>
            <a:endParaRPr lang="en-IN" dirty="0">
              <a:solidFill>
                <a:schemeClr val="bg1"/>
              </a:solidFill>
              <a:latin typeface="Open Sans"/>
            </a:endParaRPr>
          </a:p>
        </p:txBody>
      </p:sp>
      <p:sp>
        <p:nvSpPr>
          <p:cNvPr id="8" name="Rectangle 7"/>
          <p:cNvSpPr/>
          <p:nvPr/>
        </p:nvSpPr>
        <p:spPr>
          <a:xfrm>
            <a:off x="4803820" y="3880188"/>
            <a:ext cx="2653048" cy="13300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bg1"/>
                </a:solidFill>
                <a:latin typeface="Open Sans"/>
              </a:rPr>
              <a:t>Candidate Keys</a:t>
            </a:r>
          </a:p>
          <a:p>
            <a:pPr algn="ctr"/>
            <a:endParaRPr lang="en-IN" dirty="0">
              <a:solidFill>
                <a:schemeClr val="bg1"/>
              </a:solidFill>
              <a:latin typeface="Open Sans"/>
            </a:endParaRPr>
          </a:p>
          <a:p>
            <a:pPr>
              <a:buFont typeface="Arial" panose="020B0604020202020204" pitchFamily="34" charset="0"/>
              <a:buChar char="•"/>
            </a:pPr>
            <a:r>
              <a:rPr lang="en-IN" dirty="0">
                <a:solidFill>
                  <a:schemeClr val="bg1"/>
                </a:solidFill>
                <a:latin typeface="Open Sans"/>
              </a:rPr>
              <a:t>ID+SSN</a:t>
            </a:r>
          </a:p>
        </p:txBody>
      </p:sp>
      <p:sp>
        <p:nvSpPr>
          <p:cNvPr id="9" name="Rectangle 8"/>
          <p:cNvSpPr/>
          <p:nvPr/>
        </p:nvSpPr>
        <p:spPr>
          <a:xfrm>
            <a:off x="8319753" y="2898872"/>
            <a:ext cx="2653048" cy="13300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bg1"/>
                </a:solidFill>
                <a:latin typeface="Open Sans"/>
              </a:rPr>
              <a:t>Primary Key</a:t>
            </a:r>
          </a:p>
          <a:p>
            <a:pPr algn="ctr"/>
            <a:endParaRPr lang="en-IN" dirty="0">
              <a:solidFill>
                <a:schemeClr val="bg1"/>
              </a:solidFill>
              <a:latin typeface="Open Sans"/>
            </a:endParaRPr>
          </a:p>
          <a:p>
            <a:pPr>
              <a:buFont typeface="Arial" panose="020B0604020202020204" pitchFamily="34" charset="0"/>
              <a:buChar char="•"/>
            </a:pPr>
            <a:r>
              <a:rPr lang="en-IN" dirty="0">
                <a:solidFill>
                  <a:schemeClr val="bg1"/>
                </a:solidFill>
                <a:latin typeface="Open Sans"/>
              </a:rPr>
              <a:t>SSN</a:t>
            </a:r>
          </a:p>
          <a:p>
            <a:pPr>
              <a:buFont typeface="Arial" panose="020B0604020202020204" pitchFamily="34" charset="0"/>
              <a:buChar char="•"/>
            </a:pPr>
            <a:r>
              <a:rPr lang="en-IN" dirty="0">
                <a:solidFill>
                  <a:schemeClr val="bg1"/>
                </a:solidFill>
                <a:latin typeface="Open Sans"/>
              </a:rPr>
              <a:t>ID</a:t>
            </a:r>
          </a:p>
        </p:txBody>
      </p:sp>
    </p:spTree>
    <p:extLst>
      <p:ext uri="{BB962C8B-B14F-4D97-AF65-F5344CB8AC3E}">
        <p14:creationId xmlns:p14="http://schemas.microsoft.com/office/powerpoint/2010/main" val="3423649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a:t>
            </a:r>
          </a:p>
        </p:txBody>
      </p:sp>
      <p:sp>
        <p:nvSpPr>
          <p:cNvPr id="3" name="Content Placeholder 2"/>
          <p:cNvSpPr>
            <a:spLocks noGrp="1"/>
          </p:cNvSpPr>
          <p:nvPr>
            <p:ph idx="1"/>
          </p:nvPr>
        </p:nvSpPr>
        <p:spPr>
          <a:xfrm>
            <a:off x="1024128" y="2285999"/>
            <a:ext cx="9720073" cy="4359499"/>
          </a:xfrm>
        </p:spPr>
        <p:txBody>
          <a:bodyPr>
            <a:normAutofit/>
          </a:bodyPr>
          <a:lstStyle/>
          <a:p>
            <a:pPr algn="just"/>
            <a:r>
              <a:rPr lang="en-US" dirty="0"/>
              <a:t>The association among entities is called a relationship. For example, an employee </a:t>
            </a:r>
            <a:r>
              <a:rPr lang="en-US" b="1" dirty="0" err="1"/>
              <a:t>works_at</a:t>
            </a:r>
            <a:r>
              <a:rPr lang="en-US" dirty="0"/>
              <a:t> a department, a student </a:t>
            </a:r>
            <a:r>
              <a:rPr lang="en-US" b="1" dirty="0"/>
              <a:t>enrolls</a:t>
            </a:r>
            <a:r>
              <a:rPr lang="en-US" dirty="0"/>
              <a:t> in a course. Here, </a:t>
            </a:r>
            <a:r>
              <a:rPr lang="en-US" dirty="0" err="1"/>
              <a:t>Works_at</a:t>
            </a:r>
            <a:r>
              <a:rPr lang="en-US" dirty="0"/>
              <a:t> and Enrolls are called relationships.</a:t>
            </a:r>
          </a:p>
          <a:p>
            <a:pPr algn="just"/>
            <a:endParaRPr lang="en-US" b="1" dirty="0"/>
          </a:p>
          <a:p>
            <a:pPr algn="just"/>
            <a:r>
              <a:rPr lang="en-US" b="1" dirty="0"/>
              <a:t>Relationship Sets</a:t>
            </a:r>
          </a:p>
          <a:p>
            <a:pPr algn="just"/>
            <a:r>
              <a:rPr lang="en-US" dirty="0"/>
              <a:t>A set of relationships of similar type is called a relationship set. Like entities, a relationship too can have attributes. These attributes are called </a:t>
            </a:r>
            <a:r>
              <a:rPr lang="en-US" b="1" dirty="0"/>
              <a:t>descriptive attributes</a:t>
            </a:r>
            <a:r>
              <a:rPr lang="en-US" dirty="0"/>
              <a:t>.</a:t>
            </a:r>
          </a:p>
        </p:txBody>
      </p:sp>
    </p:spTree>
    <p:extLst>
      <p:ext uri="{BB962C8B-B14F-4D97-AF65-F5344CB8AC3E}">
        <p14:creationId xmlns:p14="http://schemas.microsoft.com/office/powerpoint/2010/main" val="2486704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Mapping cardinalities</a:t>
            </a:r>
          </a:p>
        </p:txBody>
      </p:sp>
      <p:sp>
        <p:nvSpPr>
          <p:cNvPr id="3" name="Content Placeholder 2"/>
          <p:cNvSpPr>
            <a:spLocks noGrp="1"/>
          </p:cNvSpPr>
          <p:nvPr>
            <p:ph idx="1"/>
          </p:nvPr>
        </p:nvSpPr>
        <p:spPr/>
        <p:txBody>
          <a:bodyPr/>
          <a:lstStyle/>
          <a:p>
            <a:r>
              <a:rPr lang="en-US" b="1" dirty="0"/>
              <a:t>Cardinality</a:t>
            </a:r>
            <a:r>
              <a:rPr lang="en-US" dirty="0"/>
              <a:t> defines the number of entities in one entity set, which can be associated with the number of entities of other set via relationship set.</a:t>
            </a:r>
          </a:p>
          <a:p>
            <a:pPr marL="457200" indent="-457200">
              <a:buFont typeface="+mj-lt"/>
              <a:buAutoNum type="arabicPeriod"/>
            </a:pPr>
            <a:r>
              <a:rPr lang="en-US" b="1" dirty="0"/>
              <a:t>One-to-one</a:t>
            </a:r>
            <a:r>
              <a:rPr lang="en-US" dirty="0"/>
              <a:t> − One entity from entity set A can be associated with at most one entity of entity set B and vice versa. Like one student can have only one identity number or card</a:t>
            </a:r>
          </a:p>
        </p:txBody>
      </p:sp>
      <p:pic>
        <p:nvPicPr>
          <p:cNvPr id="4098" name="Picture 2" descr="One-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8915" y="4061459"/>
            <a:ext cx="3105150" cy="22479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0" name="Picture 4" descr="One-to-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1663" y="4297680"/>
            <a:ext cx="5267325" cy="14668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941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277346"/>
            <a:ext cx="9720073" cy="995311"/>
          </a:xfrm>
        </p:spPr>
        <p:txBody>
          <a:bodyPr>
            <a:normAutofit fontScale="77500" lnSpcReduction="20000"/>
          </a:bodyPr>
          <a:lstStyle/>
          <a:p>
            <a:pPr algn="just"/>
            <a:r>
              <a:rPr lang="en-US" b="1" dirty="0"/>
              <a:t>One-to-many</a:t>
            </a:r>
            <a:r>
              <a:rPr lang="en-US" dirty="0"/>
              <a:t> − </a:t>
            </a:r>
          </a:p>
          <a:p>
            <a:pPr algn="just"/>
            <a:r>
              <a:rPr lang="en-US" dirty="0"/>
              <a:t>One entity from entity set A can be associated with more than one entities of entity set B however an entity from entity set B, can be associated with at most one entity. Like one teacher can teach many students.</a:t>
            </a:r>
          </a:p>
        </p:txBody>
      </p:sp>
      <p:pic>
        <p:nvPicPr>
          <p:cNvPr id="5124" name="Picture 4" descr="One-to-m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7586" y="1553711"/>
            <a:ext cx="5267325" cy="14668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6" name="Picture 6" descr="One-to-many rel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7855" y="1272657"/>
            <a:ext cx="3105150" cy="22479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1024128" y="3623554"/>
            <a:ext cx="9720073" cy="1205985"/>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just"/>
            <a:r>
              <a:rPr lang="en-US" b="1" dirty="0"/>
              <a:t>Many-to-one</a:t>
            </a:r>
            <a:r>
              <a:rPr lang="en-US" dirty="0"/>
              <a:t> − </a:t>
            </a:r>
          </a:p>
          <a:p>
            <a:pPr algn="just"/>
            <a:r>
              <a:rPr lang="en-US" dirty="0"/>
              <a:t>More than one entities from entity set A can be associated with at most one entity of entity set B, however an entity from entity set B can be associated with more than one entity from entity set A. Like Single course can be taken by many students.</a:t>
            </a:r>
          </a:p>
        </p:txBody>
      </p:sp>
      <p:pic>
        <p:nvPicPr>
          <p:cNvPr id="5128" name="Picture 8" descr="Many-to-one re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8285" y="4408191"/>
            <a:ext cx="3114675" cy="22479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30" name="Picture 10" descr="Many-to-o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0388" y="4942627"/>
            <a:ext cx="5267325" cy="14668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984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1352282"/>
            <a:ext cx="9720073" cy="4957078"/>
          </a:xfrm>
        </p:spPr>
        <p:txBody>
          <a:bodyPr/>
          <a:lstStyle/>
          <a:p>
            <a:r>
              <a:rPr lang="en-US" b="1" dirty="0"/>
              <a:t>Many-to-many</a:t>
            </a:r>
            <a:r>
              <a:rPr lang="en-US" dirty="0"/>
              <a:t> − One entity from A can be associated with more than one entity from B and vice versa. Like many students can work on single project and also a student can be associated with the </a:t>
            </a:r>
            <a:r>
              <a:rPr lang="en-US"/>
              <a:t>many projects.</a:t>
            </a:r>
            <a:endParaRPr lang="en-US" dirty="0"/>
          </a:p>
          <a:p>
            <a:endParaRPr lang="en-US" dirty="0"/>
          </a:p>
        </p:txBody>
      </p:sp>
      <p:pic>
        <p:nvPicPr>
          <p:cNvPr id="6146" name="Picture 2" descr="Many-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8762" y="3150520"/>
            <a:ext cx="3114675" cy="22479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8" name="Picture 4" descr="Many-to-m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054" y="3438685"/>
            <a:ext cx="5267325" cy="14668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722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generalization</a:t>
            </a:r>
          </a:p>
        </p:txBody>
      </p:sp>
      <p:sp>
        <p:nvSpPr>
          <p:cNvPr id="3" name="Content Placeholder 2"/>
          <p:cNvSpPr>
            <a:spLocks noGrp="1"/>
          </p:cNvSpPr>
          <p:nvPr>
            <p:ph idx="1"/>
          </p:nvPr>
        </p:nvSpPr>
        <p:spPr>
          <a:xfrm>
            <a:off x="1024128" y="2286000"/>
            <a:ext cx="9720073" cy="1951149"/>
          </a:xfrm>
        </p:spPr>
        <p:txBody>
          <a:bodyPr>
            <a:noAutofit/>
          </a:bodyPr>
          <a:lstStyle/>
          <a:p>
            <a:pPr algn="just"/>
            <a:r>
              <a:rPr lang="en-US" dirty="0"/>
              <a:t>As mentioned above, the process of generalizing entities, where the generalized entities contain the properties of all the generalized entities, is called generalization. In generalization, a number of entities are brought together into one generalized entity based on their similar characteristics. For example, pigeon, house sparrow, crow and dove can all be generalized as Birds.</a:t>
            </a:r>
          </a:p>
        </p:txBody>
      </p:sp>
      <p:pic>
        <p:nvPicPr>
          <p:cNvPr id="7170" name="Picture 2" descr="General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8243" y="4438317"/>
            <a:ext cx="6791842" cy="1846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7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Specialization</a:t>
            </a:r>
          </a:p>
        </p:txBody>
      </p:sp>
      <p:sp>
        <p:nvSpPr>
          <p:cNvPr id="3" name="Content Placeholder 2"/>
          <p:cNvSpPr>
            <a:spLocks noGrp="1"/>
          </p:cNvSpPr>
          <p:nvPr>
            <p:ph idx="1"/>
          </p:nvPr>
        </p:nvSpPr>
        <p:spPr>
          <a:xfrm>
            <a:off x="1024129" y="2285999"/>
            <a:ext cx="5788796" cy="4037527"/>
          </a:xfrm>
        </p:spPr>
        <p:txBody>
          <a:bodyPr>
            <a:normAutofit/>
          </a:bodyPr>
          <a:lstStyle/>
          <a:p>
            <a:pPr algn="just"/>
            <a:r>
              <a:rPr lang="en-US" dirty="0"/>
              <a:t>Specialization is the opposite of generalization. In specialization, a group of entities is divided into sub-groups based on their characteristics. </a:t>
            </a:r>
          </a:p>
          <a:p>
            <a:pPr algn="just"/>
            <a:r>
              <a:rPr lang="en-US" dirty="0"/>
              <a:t>Take a group ‘Person’ for example. A person has name, date of birth, gender, etc. These properties are common in all persons, human beings. But in a company, persons can be identified as employee, employer, customer, or vendor, based on what role they play in the company.</a:t>
            </a:r>
          </a:p>
        </p:txBody>
      </p:sp>
      <p:pic>
        <p:nvPicPr>
          <p:cNvPr id="8194" name="Picture 2" descr="Special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8955" y="2285999"/>
            <a:ext cx="4249952" cy="3342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572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2136" y="2645364"/>
            <a:ext cx="5645007" cy="1446550"/>
          </a:xfrm>
          <a:prstGeom prst="rect">
            <a:avLst/>
          </a:prstGeom>
        </p:spPr>
        <p:style>
          <a:lnRef idx="2">
            <a:schemeClr val="accent2"/>
          </a:lnRef>
          <a:fillRef idx="1">
            <a:schemeClr val="lt1"/>
          </a:fillRef>
          <a:effectRef idx="0">
            <a:schemeClr val="accent2"/>
          </a:effectRef>
          <a:fontRef idx="minor">
            <a:schemeClr val="dk1"/>
          </a:fontRef>
        </p:style>
        <p:txBody>
          <a:bodyPr wrap="none" lIns="91440" tIns="45720" rIns="91440" bIns="45720">
            <a:spAutoFit/>
          </a:bodyPr>
          <a:lstStyle/>
          <a:p>
            <a:pPr algn="ctr"/>
            <a:r>
              <a:rPr lang="en-US" sz="8800" dirty="0">
                <a:ln w="0"/>
                <a:solidFill>
                  <a:schemeClr val="accent1"/>
                </a:solidFill>
                <a:effectLst>
                  <a:outerShdw blurRad="38100" dist="25400" dir="5400000" algn="ctr" rotWithShape="0">
                    <a:srgbClr val="6E747A">
                      <a:alpha val="43000"/>
                    </a:srgbClr>
                  </a:outerShdw>
                </a:effectLst>
              </a:rPr>
              <a:t>THANK YOU</a:t>
            </a:r>
            <a:endParaRPr lang="en-US" sz="88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0104838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Custom 1">
      <a:majorFont>
        <a:latin typeface="Calibri"/>
        <a:ea typeface=""/>
        <a:cs typeface=""/>
      </a:majorFont>
      <a:minorFont>
        <a:latin typeface="Calibri"/>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1205</TotalTime>
  <Words>3041</Words>
  <Application>Microsoft Office PowerPoint</Application>
  <PresentationFormat>Widescreen</PresentationFormat>
  <Paragraphs>202</Paragraphs>
  <Slides>34</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Open Sans</vt:lpstr>
      <vt:lpstr>Tw Cen MT</vt:lpstr>
      <vt:lpstr>Wingdings 3</vt:lpstr>
      <vt:lpstr>Integral</vt:lpstr>
      <vt:lpstr>Database Management System</vt:lpstr>
      <vt:lpstr>What is data?</vt:lpstr>
      <vt:lpstr>File system</vt:lpstr>
      <vt:lpstr>Database management system</vt:lpstr>
      <vt:lpstr>Characteristics</vt:lpstr>
      <vt:lpstr>…</vt:lpstr>
      <vt:lpstr>…</vt:lpstr>
      <vt:lpstr>…</vt:lpstr>
      <vt:lpstr>1 &amp; 2 Tier architecture</vt:lpstr>
      <vt:lpstr>3-Tier architecture</vt:lpstr>
      <vt:lpstr>Data models</vt:lpstr>
      <vt:lpstr>Entity-relationship model</vt:lpstr>
      <vt:lpstr>…</vt:lpstr>
      <vt:lpstr>PowerPoint Presentation</vt:lpstr>
      <vt:lpstr>Types of attribute</vt:lpstr>
      <vt:lpstr>PowerPoint Presentation</vt:lpstr>
      <vt:lpstr>PowerPoint Presentation</vt:lpstr>
      <vt:lpstr>Relational model</vt:lpstr>
      <vt:lpstr>PowerPoint Presentation</vt:lpstr>
      <vt:lpstr>Database schema</vt:lpstr>
      <vt:lpstr>…</vt:lpstr>
      <vt:lpstr>Database instance</vt:lpstr>
      <vt:lpstr>Sql Statement languages</vt:lpstr>
      <vt:lpstr>PowerPoint Presentation</vt:lpstr>
      <vt:lpstr>PowerPoint Presentation</vt:lpstr>
      <vt:lpstr>Entity-Set and Keys</vt:lpstr>
      <vt:lpstr>PowerPoint Presentation</vt:lpstr>
      <vt:lpstr>Relationships</vt:lpstr>
      <vt:lpstr>Mapping cardinalities</vt:lpstr>
      <vt:lpstr>PowerPoint Presentation</vt:lpstr>
      <vt:lpstr>PowerPoint Presentation</vt:lpstr>
      <vt:lpstr>generalization</vt:lpstr>
      <vt:lpstr>Specialization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Database Management System</dc:title>
  <dc:creator>Nishant</dc:creator>
  <cp:lastModifiedBy>NISHANT KUMAR</cp:lastModifiedBy>
  <cp:revision>101</cp:revision>
  <dcterms:created xsi:type="dcterms:W3CDTF">2016-01-25T13:27:43Z</dcterms:created>
  <dcterms:modified xsi:type="dcterms:W3CDTF">2024-03-12T05:13:43Z</dcterms:modified>
</cp:coreProperties>
</file>