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9" r:id="rId4"/>
    <p:sldId id="260" r:id="rId5"/>
    <p:sldId id="281" r:id="rId6"/>
    <p:sldId id="282" r:id="rId7"/>
    <p:sldId id="283" r:id="rId8"/>
    <p:sldId id="258" r:id="rId9"/>
    <p:sldId id="280" r:id="rId10"/>
    <p:sldId id="261" r:id="rId11"/>
    <p:sldId id="262" r:id="rId12"/>
    <p:sldId id="278" r:id="rId13"/>
    <p:sldId id="263" r:id="rId14"/>
    <p:sldId id="264" r:id="rId15"/>
    <p:sldId id="269" r:id="rId16"/>
    <p:sldId id="270" r:id="rId17"/>
    <p:sldId id="271" r:id="rId18"/>
    <p:sldId id="272" r:id="rId19"/>
    <p:sldId id="273" r:id="rId20"/>
    <p:sldId id="274" r:id="rId21"/>
    <p:sldId id="275" r:id="rId22"/>
    <p:sldId id="276" r:id="rId23"/>
    <p:sldId id="277" r:id="rId24"/>
    <p:sldId id="26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1823BB-0139-4B75-9A12-C94D9BCACF2B}" v="5" dt="2024-03-12T05:42:57.4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8" d="100"/>
          <a:sy n="78" d="100"/>
        </p:scale>
        <p:origin x="216"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SHANT KUMAR" userId="af0a170a941b49fb" providerId="LiveId" clId="{E81823BB-0139-4B75-9A12-C94D9BCACF2B}"/>
    <pc:docChg chg="addSld modSld">
      <pc:chgData name="NISHANT KUMAR" userId="af0a170a941b49fb" providerId="LiveId" clId="{E81823BB-0139-4B75-9A12-C94D9BCACF2B}" dt="2024-03-12T05:42:57.466" v="6"/>
      <pc:docMkLst>
        <pc:docMk/>
      </pc:docMkLst>
      <pc:sldChg chg="modSp">
        <pc:chgData name="NISHANT KUMAR" userId="af0a170a941b49fb" providerId="LiveId" clId="{E81823BB-0139-4B75-9A12-C94D9BCACF2B}" dt="2024-03-07T13:24:50.667" v="0" actId="1036"/>
        <pc:sldMkLst>
          <pc:docMk/>
          <pc:sldMk cId="2193132209" sldId="278"/>
        </pc:sldMkLst>
        <pc:picChg chg="mod">
          <ac:chgData name="NISHANT KUMAR" userId="af0a170a941b49fb" providerId="LiveId" clId="{E81823BB-0139-4B75-9A12-C94D9BCACF2B}" dt="2024-03-07T13:24:50.667" v="0" actId="1036"/>
          <ac:picMkLst>
            <pc:docMk/>
            <pc:sldMk cId="2193132209" sldId="278"/>
            <ac:picMk id="1026" creationId="{00000000-0000-0000-0000-000000000000}"/>
          </ac:picMkLst>
        </pc:picChg>
      </pc:sldChg>
      <pc:sldChg chg="addSp modSp new">
        <pc:chgData name="NISHANT KUMAR" userId="af0a170a941b49fb" providerId="LiveId" clId="{E81823BB-0139-4B75-9A12-C94D9BCACF2B}" dt="2024-03-12T05:42:05.535" v="4" actId="962"/>
        <pc:sldMkLst>
          <pc:docMk/>
          <pc:sldMk cId="360722260" sldId="281"/>
        </pc:sldMkLst>
        <pc:picChg chg="add mod">
          <ac:chgData name="NISHANT KUMAR" userId="af0a170a941b49fb" providerId="LiveId" clId="{E81823BB-0139-4B75-9A12-C94D9BCACF2B}" dt="2024-03-12T05:42:05.535" v="4" actId="962"/>
          <ac:picMkLst>
            <pc:docMk/>
            <pc:sldMk cId="360722260" sldId="281"/>
            <ac:picMk id="4" creationId="{FC96543D-08CE-BA0E-F762-1F36E61407AA}"/>
          </ac:picMkLst>
        </pc:picChg>
      </pc:sldChg>
      <pc:sldChg chg="new">
        <pc:chgData name="NISHANT KUMAR" userId="af0a170a941b49fb" providerId="LiveId" clId="{E81823BB-0139-4B75-9A12-C94D9BCACF2B}" dt="2024-03-12T05:42:56.620" v="5" actId="680"/>
        <pc:sldMkLst>
          <pc:docMk/>
          <pc:sldMk cId="3761168727" sldId="282"/>
        </pc:sldMkLst>
      </pc:sldChg>
      <pc:sldChg chg="add">
        <pc:chgData name="NISHANT KUMAR" userId="af0a170a941b49fb" providerId="LiveId" clId="{E81823BB-0139-4B75-9A12-C94D9BCACF2B}" dt="2024-03-12T05:42:57.466" v="6"/>
        <pc:sldMkLst>
          <pc:docMk/>
          <pc:sldMk cId="1371487262" sldId="28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3/12/2024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3/12/2024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3/12/2024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3/12/2024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3/12/2024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3/12/2024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3/12/2024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3/12/2024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3/12/2024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3/12/2024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3/12/2024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3/12/2024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UNIT-II</a:t>
            </a:r>
          </a:p>
        </p:txBody>
      </p:sp>
      <p:sp>
        <p:nvSpPr>
          <p:cNvPr id="3" name="Subtitle 2"/>
          <p:cNvSpPr>
            <a:spLocks noGrp="1"/>
          </p:cNvSpPr>
          <p:nvPr>
            <p:ph type="subTitle" idx="1"/>
          </p:nvPr>
        </p:nvSpPr>
        <p:spPr/>
        <p:txBody>
          <a:bodyPr/>
          <a:lstStyle/>
          <a:p>
            <a:r>
              <a:rPr lang="en-US" dirty="0"/>
              <a:t>Relational data model and language</a:t>
            </a:r>
          </a:p>
        </p:txBody>
      </p:sp>
    </p:spTree>
    <p:extLst>
      <p:ext uri="{BB962C8B-B14F-4D97-AF65-F5344CB8AC3E}">
        <p14:creationId xmlns:p14="http://schemas.microsoft.com/office/powerpoint/2010/main" val="1267480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Data Model</a:t>
            </a:r>
          </a:p>
        </p:txBody>
      </p:sp>
      <p:sp>
        <p:nvSpPr>
          <p:cNvPr id="3" name="Content Placeholder 2"/>
          <p:cNvSpPr>
            <a:spLocks noGrp="1"/>
          </p:cNvSpPr>
          <p:nvPr>
            <p:ph idx="1"/>
          </p:nvPr>
        </p:nvSpPr>
        <p:spPr/>
        <p:txBody>
          <a:bodyPr>
            <a:normAutofit/>
          </a:bodyPr>
          <a:lstStyle/>
          <a:p>
            <a:pPr algn="just"/>
            <a:r>
              <a:rPr lang="en-GB" dirty="0"/>
              <a:t>'</a:t>
            </a:r>
            <a:r>
              <a:rPr lang="en-GB" i="1" dirty="0"/>
              <a:t>The '</a:t>
            </a:r>
            <a:r>
              <a:rPr lang="en-GB" b="1" dirty="0"/>
              <a:t>Relational Database Model </a:t>
            </a:r>
            <a:r>
              <a:rPr lang="en-GB" dirty="0"/>
              <a:t>is</a:t>
            </a:r>
            <a:r>
              <a:rPr lang="en-GB" b="1" dirty="0"/>
              <a:t> </a:t>
            </a:r>
            <a:r>
              <a:rPr lang="en-GB" dirty="0"/>
              <a:t>the most common model in industry today. </a:t>
            </a:r>
          </a:p>
          <a:p>
            <a:pPr algn="just"/>
            <a:r>
              <a:rPr lang="en-GB" dirty="0"/>
              <a:t>A relational database is based on the relational model developed by E.F. </a:t>
            </a:r>
            <a:r>
              <a:rPr lang="en-GB" dirty="0" err="1"/>
              <a:t>Codd</a:t>
            </a:r>
            <a:r>
              <a:rPr lang="en-GB" dirty="0"/>
              <a:t>. </a:t>
            </a:r>
          </a:p>
          <a:p>
            <a:pPr algn="just"/>
            <a:r>
              <a:rPr lang="en-GB" dirty="0"/>
              <a:t>A relational database allows the definition of data structures, storage and retrieval operations and integrity constraints. In such a database the data and relations between them are organized into tables. A table is a collection of records and each record in a table contains the same fields.</a:t>
            </a:r>
            <a:endParaRPr lang="en-US" dirty="0"/>
          </a:p>
        </p:txBody>
      </p:sp>
    </p:spTree>
    <p:extLst>
      <p:ext uri="{BB962C8B-B14F-4D97-AF65-F5344CB8AC3E}">
        <p14:creationId xmlns:p14="http://schemas.microsoft.com/office/powerpoint/2010/main" val="2501358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Properties of the Relational database model</a:t>
            </a:r>
            <a:endParaRPr lang="en-IN" dirty="0"/>
          </a:p>
        </p:txBody>
      </p:sp>
      <p:sp>
        <p:nvSpPr>
          <p:cNvPr id="3" name="Content Placeholder 2"/>
          <p:cNvSpPr>
            <a:spLocks noGrp="1"/>
          </p:cNvSpPr>
          <p:nvPr>
            <p:ph idx="1"/>
          </p:nvPr>
        </p:nvSpPr>
        <p:spPr/>
        <p:txBody>
          <a:bodyPr>
            <a:normAutofit/>
          </a:bodyPr>
          <a:lstStyle/>
          <a:p>
            <a:pPr algn="just" fontAlgn="base"/>
            <a:r>
              <a:rPr lang="en-GB" dirty="0"/>
              <a:t>Properties of Relational Tables:</a:t>
            </a:r>
          </a:p>
          <a:p>
            <a:pPr algn="just" fontAlgn="base"/>
            <a:r>
              <a:rPr lang="en-GB" dirty="0"/>
              <a:t>1. Data is presented as a collection of relations.</a:t>
            </a:r>
          </a:p>
          <a:p>
            <a:pPr algn="just" fontAlgn="base"/>
            <a:r>
              <a:rPr lang="en-GB" dirty="0"/>
              <a:t>2. Each relation is depicted as a table.</a:t>
            </a:r>
          </a:p>
          <a:p>
            <a:pPr algn="just" fontAlgn="base"/>
            <a:r>
              <a:rPr lang="en-GB" dirty="0"/>
              <a:t>3. Columns are attributes that belong to the entity modelled by the table (ex. In a student table, you could have name, address, student ID, major, etc.).</a:t>
            </a:r>
          </a:p>
          <a:p>
            <a:pPr algn="just" fontAlgn="base"/>
            <a:r>
              <a:rPr lang="en-GB" dirty="0"/>
              <a:t>4. Each row ("tuple") represents a single entity (ex. In a student table, John Smith, 14 Oak St, 9002342, Accounting, would represent one student entity).</a:t>
            </a:r>
          </a:p>
          <a:p>
            <a:pPr algn="just" fontAlgn="base"/>
            <a:r>
              <a:rPr lang="en-GB" dirty="0"/>
              <a:t>5. Every table has a set of attributes that taken together as a "key" (technically, a "</a:t>
            </a:r>
            <a:r>
              <a:rPr lang="en-GB" dirty="0" err="1"/>
              <a:t>superkey</a:t>
            </a:r>
            <a:r>
              <a:rPr lang="en-GB" dirty="0"/>
              <a:t>") uniquely identifies each entity (Ex. In the student table, “student ID” would uniquely identify each student – no two students would have the same student ID).</a:t>
            </a:r>
          </a:p>
        </p:txBody>
      </p:sp>
    </p:spTree>
    <p:extLst>
      <p:ext uri="{BB962C8B-B14F-4D97-AF65-F5344CB8AC3E}">
        <p14:creationId xmlns:p14="http://schemas.microsoft.com/office/powerpoint/2010/main" val="2771959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Concepts</a:t>
            </a:r>
          </a:p>
        </p:txBody>
      </p:sp>
      <p:sp>
        <p:nvSpPr>
          <p:cNvPr id="3" name="Content Placeholder 2"/>
          <p:cNvSpPr>
            <a:spLocks noGrp="1"/>
          </p:cNvSpPr>
          <p:nvPr>
            <p:ph idx="1"/>
          </p:nvPr>
        </p:nvSpPr>
        <p:spPr/>
        <p:txBody>
          <a:bodyPr>
            <a:normAutofit lnSpcReduction="10000"/>
          </a:bodyPr>
          <a:lstStyle/>
          <a:p>
            <a:r>
              <a:rPr lang="en-US" b="1" dirty="0"/>
              <a:t>Tables</a:t>
            </a:r>
            <a:r>
              <a:rPr lang="en-US" dirty="0"/>
              <a:t> − In relational data model, relations are saved in the format of Tables. This format stores the relation among entities. A table has rows and columns, where rows represents records and columns represent the attributes.</a:t>
            </a:r>
          </a:p>
          <a:p>
            <a:r>
              <a:rPr lang="en-US" b="1" dirty="0"/>
              <a:t>Tuple </a:t>
            </a:r>
            <a:r>
              <a:rPr lang="en-US" dirty="0"/>
              <a:t>− A single row of a table, which contains a single record for that relation is called a tuple.</a:t>
            </a:r>
          </a:p>
          <a:p>
            <a:pPr algn="just"/>
            <a:r>
              <a:rPr lang="en-US" b="1" dirty="0"/>
              <a:t>Relation instance </a:t>
            </a:r>
            <a:r>
              <a:rPr lang="en-US" dirty="0"/>
              <a:t>− A finite set of tuples in the relational database system represents relation instance. Relation instances do not have duplicate tuples.</a:t>
            </a:r>
          </a:p>
          <a:p>
            <a:pPr algn="just"/>
            <a:r>
              <a:rPr lang="en-US" b="1" dirty="0"/>
              <a:t>Relation schema</a:t>
            </a:r>
            <a:r>
              <a:rPr lang="en-US" dirty="0"/>
              <a:t> − A relation schema describes the relation name (table name), attributes, and their names.</a:t>
            </a:r>
          </a:p>
          <a:p>
            <a:pPr algn="just"/>
            <a:r>
              <a:rPr lang="en-US" b="1" dirty="0"/>
              <a:t>Relation key</a:t>
            </a:r>
            <a:r>
              <a:rPr lang="en-US" dirty="0"/>
              <a:t> − Each row has one or more attributes, known as relation key, which can identify the row in the relation (table) uniquely.</a:t>
            </a:r>
          </a:p>
          <a:p>
            <a:pPr algn="just"/>
            <a:r>
              <a:rPr lang="en-US" b="1" dirty="0"/>
              <a:t>Attribute domain</a:t>
            </a:r>
            <a:r>
              <a:rPr lang="en-US" dirty="0"/>
              <a:t> − Every attribute has some pre-defined value scope, known as attribute domain.</a:t>
            </a:r>
          </a:p>
          <a:p>
            <a:endParaRPr lang="en-US" dirty="0"/>
          </a:p>
        </p:txBody>
      </p:sp>
    </p:spTree>
    <p:extLst>
      <p:ext uri="{BB962C8B-B14F-4D97-AF65-F5344CB8AC3E}">
        <p14:creationId xmlns:p14="http://schemas.microsoft.com/office/powerpoint/2010/main" val="2386620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E5EDB-24CB-E6DC-4760-2F3D153C33A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379B2FD-10E8-EB60-8801-E4797C325DC4}"/>
              </a:ext>
            </a:extLst>
          </p:cNvPr>
          <p:cNvSpPr>
            <a:spLocks noGrp="1"/>
          </p:cNvSpPr>
          <p:nvPr>
            <p:ph idx="1"/>
          </p:nvPr>
        </p:nvSpPr>
        <p:spPr/>
        <p:txBody>
          <a:bodyPr/>
          <a:lstStyle/>
          <a:p>
            <a:endParaRPr lang="en-IN"/>
          </a:p>
        </p:txBody>
      </p:sp>
      <p:pic>
        <p:nvPicPr>
          <p:cNvPr id="4" name="Picture 2" descr="Relational Model Table">
            <a:extLst>
              <a:ext uri="{FF2B5EF4-FFF2-40B4-BE49-F238E27FC236}">
                <a16:creationId xmlns:a16="http://schemas.microsoft.com/office/drawing/2014/main" id="{FC96543D-08CE-BA0E-F762-1F36E61407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36" r="1991"/>
          <a:stretch/>
        </p:blipFill>
        <p:spPr bwMode="auto">
          <a:xfrm>
            <a:off x="1129046" y="449216"/>
            <a:ext cx="9405871" cy="6163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22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80017-4AFC-75E0-CEA0-F6650726ED2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2696885-C01A-8D66-26FB-E450CA49D50C}"/>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3761168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Database schema</a:t>
            </a:r>
          </a:p>
        </p:txBody>
      </p:sp>
      <p:pic>
        <p:nvPicPr>
          <p:cNvPr id="5122" name="Picture 2" descr="http://www.tutorialspoint.com/dbms/images/dbms_schema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4128" y="1967986"/>
            <a:ext cx="5278085" cy="42963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057622" y="2961995"/>
            <a:ext cx="4430332" cy="2308324"/>
          </a:xfrm>
          <a:prstGeom prst="rect">
            <a:avLst/>
          </a:prstGeom>
          <a:noFill/>
        </p:spPr>
        <p:txBody>
          <a:bodyPr wrap="square" rtlCol="0">
            <a:spAutoFit/>
          </a:bodyPr>
          <a:lstStyle/>
          <a:p>
            <a:pPr algn="just"/>
            <a:r>
              <a:rPr lang="en-US" sz="2400" dirty="0"/>
              <a:t>A database schema is the skeleton structure that represents the logical view of the entire database. It defines how the data is organized and how the relations among them are associated.</a:t>
            </a:r>
          </a:p>
        </p:txBody>
      </p:sp>
    </p:spTree>
    <p:extLst>
      <p:ext uri="{BB962C8B-B14F-4D97-AF65-F5344CB8AC3E}">
        <p14:creationId xmlns:p14="http://schemas.microsoft.com/office/powerpoint/2010/main" val="1371487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Integrity Constraints</a:t>
            </a:r>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a:t>Every relation has some conditions that must hold for it to be a valid relation. These conditions are called Relational Integrity Constraints. There are three main integrity constraints −</a:t>
            </a:r>
          </a:p>
          <a:p>
            <a:pPr marL="0" indent="0">
              <a:buNone/>
            </a:pPr>
            <a:endParaRPr lang="en-US" dirty="0"/>
          </a:p>
          <a:p>
            <a:pPr marL="457200" indent="-457200">
              <a:buFont typeface="+mj-lt"/>
              <a:buAutoNum type="arabicPeriod"/>
            </a:pPr>
            <a:r>
              <a:rPr lang="en-US" dirty="0"/>
              <a:t>Key constraints</a:t>
            </a:r>
          </a:p>
          <a:p>
            <a:pPr marL="457200" indent="-457200">
              <a:buFont typeface="+mj-lt"/>
              <a:buAutoNum type="arabicPeriod"/>
            </a:pPr>
            <a:r>
              <a:rPr lang="en-US" dirty="0"/>
              <a:t>Domain constraints</a:t>
            </a:r>
          </a:p>
          <a:p>
            <a:pPr marL="457200" indent="-457200">
              <a:buFont typeface="+mj-lt"/>
              <a:buAutoNum type="arabicPeriod"/>
            </a:pPr>
            <a:r>
              <a:rPr lang="en-US" dirty="0"/>
              <a:t>Referential integrity constraints</a:t>
            </a:r>
          </a:p>
        </p:txBody>
      </p:sp>
    </p:spTree>
    <p:extLst>
      <p:ext uri="{BB962C8B-B14F-4D97-AF65-F5344CB8AC3E}">
        <p14:creationId xmlns:p14="http://schemas.microsoft.com/office/powerpoint/2010/main" val="3168509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Example</a:t>
            </a:r>
          </a:p>
        </p:txBody>
      </p:sp>
      <p:pic>
        <p:nvPicPr>
          <p:cNvPr id="3074" name="Picture 2" descr="RefConstraintModel"/>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79582" y="2123538"/>
            <a:ext cx="6776098" cy="302801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74643" y="2464904"/>
            <a:ext cx="3299792" cy="2862322"/>
          </a:xfrm>
          <a:prstGeom prst="rect">
            <a:avLst/>
          </a:prstGeom>
          <a:noFill/>
        </p:spPr>
        <p:txBody>
          <a:bodyPr wrap="square" rtlCol="0">
            <a:spAutoFit/>
          </a:bodyPr>
          <a:lstStyle/>
          <a:p>
            <a:pPr algn="just"/>
            <a:r>
              <a:rPr lang="en-GB" dirty="0"/>
              <a:t>The diagram below shows a conceptual model with two associations: </a:t>
            </a:r>
            <a:r>
              <a:rPr lang="en-GB" dirty="0" err="1"/>
              <a:t>WrittenBy</a:t>
            </a:r>
            <a:r>
              <a:rPr lang="en-GB" dirty="0"/>
              <a:t> and </a:t>
            </a:r>
            <a:r>
              <a:rPr lang="en-GB" dirty="0" err="1"/>
              <a:t>PublishedBy</a:t>
            </a:r>
            <a:r>
              <a:rPr lang="en-GB" dirty="0"/>
              <a:t>. The Book entity type has a property, </a:t>
            </a:r>
            <a:r>
              <a:rPr lang="en-GB" dirty="0" err="1"/>
              <a:t>PublisherId</a:t>
            </a:r>
            <a:r>
              <a:rPr lang="en-GB" dirty="0"/>
              <a:t>, that references the entity key of the Publisher entity type when you define a referential integrity </a:t>
            </a:r>
            <a:r>
              <a:rPr lang="en-GB" dirty="0" err="1"/>
              <a:t>constrainst</a:t>
            </a:r>
            <a:r>
              <a:rPr lang="en-GB" dirty="0"/>
              <a:t> on the </a:t>
            </a:r>
            <a:r>
              <a:rPr lang="en-GB" dirty="0" err="1"/>
              <a:t>PublishedBy</a:t>
            </a:r>
            <a:r>
              <a:rPr lang="en-GB" dirty="0"/>
              <a:t> association.</a:t>
            </a:r>
            <a:endParaRPr lang="en-IN" dirty="0"/>
          </a:p>
        </p:txBody>
      </p:sp>
    </p:spTree>
    <p:extLst>
      <p:ext uri="{BB962C8B-B14F-4D97-AF65-F5344CB8AC3E}">
        <p14:creationId xmlns:p14="http://schemas.microsoft.com/office/powerpoint/2010/main" val="3138928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Constraints</a:t>
            </a:r>
          </a:p>
        </p:txBody>
      </p:sp>
      <p:sp>
        <p:nvSpPr>
          <p:cNvPr id="3" name="Content Placeholder 2"/>
          <p:cNvSpPr>
            <a:spLocks noGrp="1"/>
          </p:cNvSpPr>
          <p:nvPr>
            <p:ph idx="1"/>
          </p:nvPr>
        </p:nvSpPr>
        <p:spPr/>
        <p:txBody>
          <a:bodyPr/>
          <a:lstStyle/>
          <a:p>
            <a:pPr algn="just"/>
            <a:r>
              <a:rPr lang="en-US" dirty="0"/>
              <a:t>There must be at least one minimal subset of attributes in the relation, which can identify a tuple uniquely. This minimal subset of attributes is called </a:t>
            </a:r>
            <a:r>
              <a:rPr lang="en-US" b="1" dirty="0"/>
              <a:t>key</a:t>
            </a:r>
            <a:r>
              <a:rPr lang="en-US" dirty="0"/>
              <a:t> for that relation. If there are more than one such minimal subsets, these are called </a:t>
            </a:r>
            <a:r>
              <a:rPr lang="en-US" b="1" i="1" dirty="0"/>
              <a:t>candidate keys</a:t>
            </a:r>
            <a:r>
              <a:rPr lang="en-US" dirty="0"/>
              <a:t>.</a:t>
            </a:r>
          </a:p>
          <a:p>
            <a:pPr algn="just"/>
            <a:r>
              <a:rPr lang="en-US" dirty="0"/>
              <a:t>Key constraints force that −</a:t>
            </a:r>
          </a:p>
          <a:p>
            <a:pPr algn="just"/>
            <a:r>
              <a:rPr lang="en-US" dirty="0"/>
              <a:t>in a relation with a key attribute, no two tuples can have identical values for key attributes.</a:t>
            </a:r>
          </a:p>
          <a:p>
            <a:pPr algn="just"/>
            <a:r>
              <a:rPr lang="en-US" dirty="0"/>
              <a:t>a key attribute can not have NULL values.</a:t>
            </a:r>
          </a:p>
          <a:p>
            <a:pPr algn="just"/>
            <a:r>
              <a:rPr lang="en-US" dirty="0"/>
              <a:t>Key constraints are also referred to as Entity Constraints.</a:t>
            </a:r>
          </a:p>
        </p:txBody>
      </p:sp>
    </p:spTree>
    <p:extLst>
      <p:ext uri="{BB962C8B-B14F-4D97-AF65-F5344CB8AC3E}">
        <p14:creationId xmlns:p14="http://schemas.microsoft.com/office/powerpoint/2010/main" val="3773188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Constraints</a:t>
            </a:r>
          </a:p>
        </p:txBody>
      </p:sp>
      <p:sp>
        <p:nvSpPr>
          <p:cNvPr id="3" name="Content Placeholder 2"/>
          <p:cNvSpPr>
            <a:spLocks noGrp="1"/>
          </p:cNvSpPr>
          <p:nvPr>
            <p:ph idx="1"/>
          </p:nvPr>
        </p:nvSpPr>
        <p:spPr>
          <a:xfrm>
            <a:off x="1097280" y="1845734"/>
            <a:ext cx="10058400" cy="1425500"/>
          </a:xfrm>
        </p:spPr>
        <p:txBody>
          <a:bodyPr/>
          <a:lstStyle/>
          <a:p>
            <a:r>
              <a:rPr lang="en-US" dirty="0"/>
              <a:t>Attributes have specific values in real-world scenario. For example, age can only be a positive integer. The same constraints have been tried to employ on the attributes of a relation. Every attribute is bound to have a specific range of values. For example, age cannot be less than zero and telephone numbers cannot contain a digit outside 0-9.</a:t>
            </a:r>
          </a:p>
        </p:txBody>
      </p:sp>
      <p:sp>
        <p:nvSpPr>
          <p:cNvPr id="4" name="Title 1"/>
          <p:cNvSpPr txBox="1">
            <a:spLocks/>
          </p:cNvSpPr>
          <p:nvPr/>
        </p:nvSpPr>
        <p:spPr>
          <a:xfrm>
            <a:off x="1095132" y="3271234"/>
            <a:ext cx="10058400" cy="898085"/>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Referential Integrity Constraints</a:t>
            </a:r>
          </a:p>
        </p:txBody>
      </p:sp>
      <p:cxnSp>
        <p:nvCxnSpPr>
          <p:cNvPr id="8" name="Straight Connector 7"/>
          <p:cNvCxnSpPr/>
          <p:nvPr/>
        </p:nvCxnSpPr>
        <p:spPr>
          <a:xfrm flipV="1">
            <a:off x="1249251" y="4275786"/>
            <a:ext cx="9800822" cy="90152"/>
          </a:xfrm>
          <a:prstGeom prst="line">
            <a:avLst/>
          </a:prstGeom>
        </p:spPr>
        <p:style>
          <a:lnRef idx="1">
            <a:schemeClr val="dk1"/>
          </a:lnRef>
          <a:fillRef idx="0">
            <a:schemeClr val="dk1"/>
          </a:fillRef>
          <a:effectRef idx="0">
            <a:schemeClr val="dk1"/>
          </a:effectRef>
          <a:fontRef idx="minor">
            <a:schemeClr val="tx1"/>
          </a:fontRef>
        </p:style>
      </p:cxnSp>
      <p:sp>
        <p:nvSpPr>
          <p:cNvPr id="9" name="Content Placeholder 2"/>
          <p:cNvSpPr txBox="1">
            <a:spLocks/>
          </p:cNvSpPr>
          <p:nvPr/>
        </p:nvSpPr>
        <p:spPr>
          <a:xfrm>
            <a:off x="1092984" y="4537419"/>
            <a:ext cx="10058400" cy="14255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r>
              <a:rPr lang="en-US" dirty="0"/>
              <a:t>Referential integrity constraints work on the concept of Foreign Keys. A foreign key is a key attribute of a relation that can be referred in other relation.</a:t>
            </a:r>
          </a:p>
          <a:p>
            <a:pPr algn="just"/>
            <a:r>
              <a:rPr lang="en-US" dirty="0"/>
              <a:t>Referential integrity constraint states that if a relation refers to a key attribute of a different or same relation, then that key element must exist.</a:t>
            </a:r>
          </a:p>
        </p:txBody>
      </p:sp>
      <p:sp>
        <p:nvSpPr>
          <p:cNvPr id="11" name="Content Placeholder 2"/>
          <p:cNvSpPr txBox="1">
            <a:spLocks/>
          </p:cNvSpPr>
          <p:nvPr/>
        </p:nvSpPr>
        <p:spPr>
          <a:xfrm>
            <a:off x="1095132" y="4586790"/>
            <a:ext cx="10058400" cy="14255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dirty="0"/>
          </a:p>
        </p:txBody>
      </p:sp>
    </p:spTree>
    <p:extLst>
      <p:ext uri="{BB962C8B-B14F-4D97-AF65-F5344CB8AC3E}">
        <p14:creationId xmlns:p14="http://schemas.microsoft.com/office/powerpoint/2010/main" val="3620133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a:xfrm>
            <a:off x="1097280" y="1845734"/>
            <a:ext cx="5715644" cy="4382366"/>
          </a:xfrm>
        </p:spPr>
        <p:txBody>
          <a:bodyPr>
            <a:normAutofit fontScale="92500" lnSpcReduction="20000"/>
          </a:bodyPr>
          <a:lstStyle/>
          <a:p>
            <a:pPr algn="just"/>
            <a:r>
              <a:rPr lang="en-US" dirty="0"/>
              <a:t>Referential integrity is a property of data which, when satisfied, requires every value of one attribute (column) of a relation (table) to exist as a value of another attribute (column) in a different (or the same) relation (table).</a:t>
            </a:r>
          </a:p>
          <a:p>
            <a:pPr algn="just"/>
            <a:endParaRPr lang="en-US" dirty="0"/>
          </a:p>
          <a:p>
            <a:pPr marL="0" indent="0" algn="just">
              <a:buNone/>
            </a:pPr>
            <a:r>
              <a:rPr lang="en-US" dirty="0"/>
              <a:t>A </a:t>
            </a:r>
            <a:r>
              <a:rPr lang="en-US" b="1" dirty="0"/>
              <a:t>foreign key</a:t>
            </a:r>
            <a:r>
              <a:rPr lang="en-US" dirty="0"/>
              <a:t> (FK) is a column or combination of columns that is used to establish and enforce a link between the data in two tables. </a:t>
            </a:r>
          </a:p>
          <a:p>
            <a:pPr marL="0" indent="0" algn="just">
              <a:buNone/>
            </a:pPr>
            <a:endParaRPr lang="en-US" dirty="0"/>
          </a:p>
          <a:p>
            <a:pPr marL="0" indent="0" algn="just">
              <a:buNone/>
            </a:pPr>
            <a:r>
              <a:rPr lang="en-US" b="1" dirty="0"/>
              <a:t>Integrity</a:t>
            </a:r>
          </a:p>
          <a:p>
            <a:pPr marL="0" indent="0" algn="just">
              <a:buNone/>
            </a:pPr>
            <a:r>
              <a:rPr lang="en-US" dirty="0"/>
              <a:t>Data </a:t>
            </a:r>
            <a:r>
              <a:rPr lang="en-US" b="1" dirty="0"/>
              <a:t>integrity</a:t>
            </a:r>
            <a:r>
              <a:rPr lang="en-US" dirty="0"/>
              <a:t> refers to maintaining and assuring the accuracy and consistency of data over its entire life-cycle, and is a critical aspect to the design, implementation and usage of any system which stores, processes, or retrieves data.</a:t>
            </a:r>
          </a:p>
        </p:txBody>
      </p:sp>
      <p:pic>
        <p:nvPicPr>
          <p:cNvPr id="1026" name="Picture 2" descr="SalesOrderHeader.SalesPersonID is a foreign k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0071" y="86604"/>
            <a:ext cx="4984553" cy="6150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132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Database</a:t>
            </a:r>
          </a:p>
        </p:txBody>
      </p:sp>
      <p:sp>
        <p:nvSpPr>
          <p:cNvPr id="3" name="Content Placeholder 2"/>
          <p:cNvSpPr>
            <a:spLocks noGrp="1"/>
          </p:cNvSpPr>
          <p:nvPr>
            <p:ph idx="1"/>
          </p:nvPr>
        </p:nvSpPr>
        <p:spPr/>
        <p:txBody>
          <a:bodyPr/>
          <a:lstStyle/>
          <a:p>
            <a:pPr algn="just"/>
            <a:r>
              <a:rPr lang="en-US" dirty="0"/>
              <a:t>Relational database systems are expected to be equipped with a query language that can assist its users to query the database instances. </a:t>
            </a:r>
          </a:p>
          <a:p>
            <a:pPr algn="just"/>
            <a:r>
              <a:rPr lang="en-US" dirty="0"/>
              <a:t>There are two kinds of query languages − </a:t>
            </a:r>
          </a:p>
          <a:p>
            <a:pPr algn="just"/>
            <a:endParaRPr lang="en-US" dirty="0"/>
          </a:p>
          <a:p>
            <a:pPr marL="457200" indent="-457200" algn="just">
              <a:buFont typeface="+mj-lt"/>
              <a:buAutoNum type="arabicPeriod"/>
            </a:pPr>
            <a:r>
              <a:rPr lang="en-US" dirty="0"/>
              <a:t>Relational algebra </a:t>
            </a:r>
          </a:p>
          <a:p>
            <a:pPr marL="457200" indent="-457200" algn="just">
              <a:buFont typeface="+mj-lt"/>
              <a:buAutoNum type="arabicPeriod"/>
            </a:pPr>
            <a:endParaRPr lang="en-US" dirty="0"/>
          </a:p>
          <a:p>
            <a:pPr marL="457200" indent="-457200" algn="just">
              <a:buFont typeface="+mj-lt"/>
              <a:buAutoNum type="arabicPeriod"/>
            </a:pPr>
            <a:r>
              <a:rPr lang="en-US" dirty="0"/>
              <a:t>Relational calculus.</a:t>
            </a:r>
          </a:p>
        </p:txBody>
      </p:sp>
    </p:spTree>
    <p:extLst>
      <p:ext uri="{BB962C8B-B14F-4D97-AF65-F5344CB8AC3E}">
        <p14:creationId xmlns:p14="http://schemas.microsoft.com/office/powerpoint/2010/main" val="2080779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Algebra</a:t>
            </a:r>
          </a:p>
        </p:txBody>
      </p:sp>
      <p:sp>
        <p:nvSpPr>
          <p:cNvPr id="3" name="Content Placeholder 2"/>
          <p:cNvSpPr>
            <a:spLocks noGrp="1"/>
          </p:cNvSpPr>
          <p:nvPr>
            <p:ph idx="1"/>
          </p:nvPr>
        </p:nvSpPr>
        <p:spPr>
          <a:xfrm>
            <a:off x="1097280" y="1845734"/>
            <a:ext cx="10058400" cy="3640666"/>
          </a:xfrm>
        </p:spPr>
        <p:txBody>
          <a:bodyPr>
            <a:noAutofit/>
          </a:bodyPr>
          <a:lstStyle/>
          <a:p>
            <a:pPr marL="0" indent="0" algn="just">
              <a:buNone/>
            </a:pPr>
            <a:r>
              <a:rPr lang="en-US" dirty="0"/>
              <a:t>The main application of relational algebra is providing a theoretical foundation for relational databases, particularly query languages for such databases, chief among which is SQL.</a:t>
            </a:r>
          </a:p>
          <a:p>
            <a:pPr marL="0" indent="0" algn="just">
              <a:buNone/>
            </a:pPr>
            <a:r>
              <a:rPr lang="en-US" dirty="0"/>
              <a:t>Relational algebra is a </a:t>
            </a:r>
            <a:r>
              <a:rPr lang="en-US" dirty="0" err="1"/>
              <a:t>theoritcal</a:t>
            </a:r>
            <a:r>
              <a:rPr lang="en-US" dirty="0"/>
              <a:t> procedural query language, which takes instances of relations as input and yields instances of relations as output. It uses operators to perform queries. An operator can be either unary or binary. They accept relations as their input and yield relations as their output. Relational algebra is performed recursively on a relation and intermediate results are also considered relations.</a:t>
            </a:r>
          </a:p>
          <a:p>
            <a:pPr marL="0" indent="0" algn="just">
              <a:buNone/>
            </a:pPr>
            <a:r>
              <a:rPr lang="en-US" dirty="0"/>
              <a:t>The fundamental operations of relational algebra are as follows −	</a:t>
            </a:r>
          </a:p>
        </p:txBody>
      </p:sp>
      <p:graphicFrame>
        <p:nvGraphicFramePr>
          <p:cNvPr id="4" name="Table 3"/>
          <p:cNvGraphicFramePr>
            <a:graphicFrameLocks noGrp="1"/>
          </p:cNvGraphicFramePr>
          <p:nvPr>
            <p:extLst>
              <p:ext uri="{D42A27DB-BD31-4B8C-83A1-F6EECF244321}">
                <p14:modId xmlns:p14="http://schemas.microsoft.com/office/powerpoint/2010/main" val="2810401710"/>
              </p:ext>
            </p:extLst>
          </p:nvPr>
        </p:nvGraphicFramePr>
        <p:xfrm>
          <a:off x="1097280" y="4744720"/>
          <a:ext cx="10058400" cy="741680"/>
        </p:xfrm>
        <a:graphic>
          <a:graphicData uri="http://schemas.openxmlformats.org/drawingml/2006/table">
            <a:tbl>
              <a:tblPr firstRow="1" bandRow="1">
                <a:tableStyleId>{5C22544A-7EE6-4342-B048-85BDC9FD1C3A}</a:tableStyleId>
              </a:tblPr>
              <a:tblGrid>
                <a:gridCol w="33528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gridCol w="3352800">
                  <a:extLst>
                    <a:ext uri="{9D8B030D-6E8A-4147-A177-3AD203B41FA5}">
                      <a16:colId xmlns:a16="http://schemas.microsoft.com/office/drawing/2014/main" val="20002"/>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Select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Project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Union</a:t>
                      </a:r>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Set Difference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Cartesian product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Rename</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969294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 Operation (</a:t>
            </a:r>
            <a:r>
              <a:rPr lang="el-GR" dirty="0"/>
              <a:t>σ)</a:t>
            </a:r>
            <a:endParaRPr lang="en-US" dirty="0"/>
          </a:p>
        </p:txBody>
      </p:sp>
      <p:sp>
        <p:nvSpPr>
          <p:cNvPr id="3" name="Content Placeholder 2"/>
          <p:cNvSpPr>
            <a:spLocks noGrp="1"/>
          </p:cNvSpPr>
          <p:nvPr>
            <p:ph idx="1"/>
          </p:nvPr>
        </p:nvSpPr>
        <p:spPr/>
        <p:txBody>
          <a:bodyPr>
            <a:normAutofit fontScale="85000" lnSpcReduction="20000"/>
          </a:bodyPr>
          <a:lstStyle/>
          <a:p>
            <a:r>
              <a:rPr lang="en-US" dirty="0"/>
              <a:t>It selects tuples that satisfy the given predicate from a relation.</a:t>
            </a:r>
          </a:p>
          <a:p>
            <a:r>
              <a:rPr lang="en-US" b="1" dirty="0"/>
              <a:t>Notation</a:t>
            </a:r>
            <a:r>
              <a:rPr lang="en-US" dirty="0"/>
              <a:t> − </a:t>
            </a:r>
            <a:r>
              <a:rPr lang="en-US" dirty="0" err="1"/>
              <a:t>σ</a:t>
            </a:r>
            <a:r>
              <a:rPr lang="en-US" i="1" baseline="-25000" dirty="0" err="1"/>
              <a:t>p</a:t>
            </a:r>
            <a:r>
              <a:rPr lang="en-US" dirty="0"/>
              <a:t>(r)</a:t>
            </a:r>
          </a:p>
          <a:p>
            <a:r>
              <a:rPr lang="en-US" dirty="0"/>
              <a:t>Where </a:t>
            </a:r>
            <a:r>
              <a:rPr lang="en-US" b="1" dirty="0"/>
              <a:t>σ</a:t>
            </a:r>
            <a:r>
              <a:rPr lang="en-US" dirty="0"/>
              <a:t> stands for selection predicate and </a:t>
            </a:r>
            <a:r>
              <a:rPr lang="en-US" b="1" dirty="0"/>
              <a:t>r</a:t>
            </a:r>
            <a:r>
              <a:rPr lang="en-US" dirty="0"/>
              <a:t> stands for relation. </a:t>
            </a:r>
            <a:r>
              <a:rPr lang="en-US" i="1" dirty="0"/>
              <a:t>p</a:t>
            </a:r>
            <a:r>
              <a:rPr lang="en-US" dirty="0"/>
              <a:t> is prepositional logic formula which may use connectors like </a:t>
            </a:r>
            <a:r>
              <a:rPr lang="en-US" b="1" dirty="0"/>
              <a:t>and, or,</a:t>
            </a:r>
            <a:r>
              <a:rPr lang="en-US" dirty="0"/>
              <a:t> and </a:t>
            </a:r>
            <a:r>
              <a:rPr lang="en-US" b="1" dirty="0"/>
              <a:t>not</a:t>
            </a:r>
            <a:r>
              <a:rPr lang="en-US" dirty="0"/>
              <a:t>. These terms may use relational operators like − =, ≠, ≥, &lt; ,  &gt;,  ≤.</a:t>
            </a:r>
          </a:p>
          <a:p>
            <a:r>
              <a:rPr lang="en-US" b="1" dirty="0"/>
              <a:t>For example −</a:t>
            </a:r>
          </a:p>
          <a:p>
            <a:r>
              <a:rPr lang="en-US" b="1" dirty="0" err="1"/>
              <a:t>σsubject</a:t>
            </a:r>
            <a:r>
              <a:rPr lang="en-US" b="1" dirty="0"/>
              <a:t> = "database"(Books)</a:t>
            </a:r>
          </a:p>
          <a:p>
            <a:pPr marL="0" indent="0">
              <a:buNone/>
            </a:pPr>
            <a:r>
              <a:rPr lang="en-US" dirty="0"/>
              <a:t>	Output − Selects tuples from books where subject is 'database'.</a:t>
            </a:r>
          </a:p>
          <a:p>
            <a:r>
              <a:rPr lang="en-US" b="1" dirty="0" err="1"/>
              <a:t>σsubject</a:t>
            </a:r>
            <a:r>
              <a:rPr lang="en-US" b="1" dirty="0"/>
              <a:t> = "database" and price = "450"(Books)</a:t>
            </a:r>
          </a:p>
          <a:p>
            <a:pPr marL="0" indent="0">
              <a:buNone/>
            </a:pPr>
            <a:r>
              <a:rPr lang="en-US" dirty="0"/>
              <a:t>	Output − Selects tuples from books where subject is 'database' and 'price' is 450.</a:t>
            </a:r>
          </a:p>
          <a:p>
            <a:r>
              <a:rPr lang="en-US" b="1" dirty="0" err="1"/>
              <a:t>σsubject</a:t>
            </a:r>
            <a:r>
              <a:rPr lang="en-US" b="1" dirty="0"/>
              <a:t> = "database" and price = "450" or year &gt; "2010"(Books) </a:t>
            </a:r>
          </a:p>
          <a:p>
            <a:r>
              <a:rPr lang="en-US" dirty="0"/>
              <a:t>   	Output − Selects tuples from books where subject is 'database' and 'price' is 450 or those books published after 2010.</a:t>
            </a:r>
          </a:p>
        </p:txBody>
      </p:sp>
    </p:spTree>
    <p:extLst>
      <p:ext uri="{BB962C8B-B14F-4D97-AF65-F5344CB8AC3E}">
        <p14:creationId xmlns:p14="http://schemas.microsoft.com/office/powerpoint/2010/main" val="846160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Operation (∏)</a:t>
            </a:r>
          </a:p>
        </p:txBody>
      </p:sp>
      <p:sp>
        <p:nvSpPr>
          <p:cNvPr id="3" name="Content Placeholder 2"/>
          <p:cNvSpPr>
            <a:spLocks noGrp="1"/>
          </p:cNvSpPr>
          <p:nvPr>
            <p:ph idx="1"/>
          </p:nvPr>
        </p:nvSpPr>
        <p:spPr/>
        <p:txBody>
          <a:bodyPr>
            <a:normAutofit/>
          </a:bodyPr>
          <a:lstStyle/>
          <a:p>
            <a:r>
              <a:rPr lang="en-US" dirty="0"/>
              <a:t>It projects column(s) that satisfy a given predicate.</a:t>
            </a:r>
          </a:p>
          <a:p>
            <a:r>
              <a:rPr lang="en-US" b="1" dirty="0"/>
              <a:t>Notation − ∏A1, A2, An (r)</a:t>
            </a:r>
          </a:p>
          <a:p>
            <a:r>
              <a:rPr lang="en-US" dirty="0"/>
              <a:t>Where A1, A2 , An are attribute names of relation r.</a:t>
            </a:r>
          </a:p>
          <a:p>
            <a:endParaRPr lang="en-US" dirty="0"/>
          </a:p>
          <a:p>
            <a:r>
              <a:rPr lang="en-US" dirty="0"/>
              <a:t>Duplicate rows are automatically eliminated, as relation is a set.</a:t>
            </a:r>
          </a:p>
          <a:p>
            <a:r>
              <a:rPr lang="en-US" dirty="0"/>
              <a:t>For example −</a:t>
            </a:r>
          </a:p>
          <a:p>
            <a:r>
              <a:rPr lang="en-US" b="1" dirty="0"/>
              <a:t>∏subject, author (Books)</a:t>
            </a:r>
          </a:p>
          <a:p>
            <a:pPr lvl="1"/>
            <a:r>
              <a:rPr lang="en-US" b="1" dirty="0"/>
              <a:t>Output:</a:t>
            </a:r>
            <a:r>
              <a:rPr lang="en-US" dirty="0"/>
              <a:t> Selects and projects columns named as subject and author from the relation Books.</a:t>
            </a:r>
          </a:p>
        </p:txBody>
      </p:sp>
    </p:spTree>
    <p:extLst>
      <p:ext uri="{BB962C8B-B14F-4D97-AF65-F5344CB8AC3E}">
        <p14:creationId xmlns:p14="http://schemas.microsoft.com/office/powerpoint/2010/main" val="2570078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Union Operation (∪)</a:t>
            </a:r>
          </a:p>
        </p:txBody>
      </p:sp>
      <p:sp>
        <p:nvSpPr>
          <p:cNvPr id="3" name="Content Placeholder 2"/>
          <p:cNvSpPr>
            <a:spLocks noGrp="1"/>
          </p:cNvSpPr>
          <p:nvPr>
            <p:ph idx="1"/>
          </p:nvPr>
        </p:nvSpPr>
        <p:spPr/>
        <p:txBody>
          <a:bodyPr>
            <a:normAutofit/>
          </a:bodyPr>
          <a:lstStyle/>
          <a:p>
            <a:r>
              <a:rPr lang="en-US" dirty="0"/>
              <a:t>It performs binary union between two given relations and is defined as −</a:t>
            </a:r>
          </a:p>
          <a:p>
            <a:r>
              <a:rPr lang="en-US" b="1" dirty="0"/>
              <a:t>Notation − r U s</a:t>
            </a:r>
          </a:p>
          <a:p>
            <a:r>
              <a:rPr lang="en-US" dirty="0"/>
              <a:t>Where r and s are either database relations or relation result set (temporary relation).</a:t>
            </a:r>
          </a:p>
          <a:p>
            <a:r>
              <a:rPr lang="en-US" dirty="0"/>
              <a:t>For a union operation to be valid, the following conditions must hold −</a:t>
            </a:r>
          </a:p>
          <a:p>
            <a:pPr lvl="1"/>
            <a:r>
              <a:rPr lang="en-US" dirty="0"/>
              <a:t>r, and s must have the same number of attributes.</a:t>
            </a:r>
          </a:p>
          <a:p>
            <a:pPr lvl="1"/>
            <a:r>
              <a:rPr lang="en-US" dirty="0"/>
              <a:t>Attribute domains must be compatible.</a:t>
            </a:r>
          </a:p>
          <a:p>
            <a:pPr lvl="1"/>
            <a:r>
              <a:rPr lang="en-US" dirty="0"/>
              <a:t>Duplicate tuples are automatically eliminated.</a:t>
            </a:r>
          </a:p>
          <a:p>
            <a:r>
              <a:rPr lang="en-US" b="1" dirty="0"/>
              <a:t>For Example: ∏ author (Books) ∪ ∏ author (Articles)</a:t>
            </a:r>
          </a:p>
          <a:p>
            <a:pPr lvl="1"/>
            <a:r>
              <a:rPr lang="en-US" dirty="0"/>
              <a:t>Output − Projects the names of the authors who have either written a book or an article or both.</a:t>
            </a:r>
          </a:p>
        </p:txBody>
      </p:sp>
    </p:spTree>
    <p:extLst>
      <p:ext uri="{BB962C8B-B14F-4D97-AF65-F5344CB8AC3E}">
        <p14:creationId xmlns:p14="http://schemas.microsoft.com/office/powerpoint/2010/main" val="2890872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 Difference (−)</a:t>
            </a:r>
          </a:p>
        </p:txBody>
      </p:sp>
      <p:sp>
        <p:nvSpPr>
          <p:cNvPr id="3" name="Content Placeholder 2"/>
          <p:cNvSpPr>
            <a:spLocks noGrp="1"/>
          </p:cNvSpPr>
          <p:nvPr>
            <p:ph idx="1"/>
          </p:nvPr>
        </p:nvSpPr>
        <p:spPr/>
        <p:txBody>
          <a:bodyPr/>
          <a:lstStyle/>
          <a:p>
            <a:pPr algn="just"/>
            <a:r>
              <a:rPr lang="en-US" dirty="0"/>
              <a:t>The result of set difference operation is tuples, which are present in one relation but are not in the second relation.</a:t>
            </a:r>
          </a:p>
          <a:p>
            <a:r>
              <a:rPr lang="en-US" b="1" dirty="0"/>
              <a:t>Notation − r − s</a:t>
            </a:r>
          </a:p>
          <a:p>
            <a:r>
              <a:rPr lang="en-US" dirty="0"/>
              <a:t>Finds all the tuples that are present in r but not in s.</a:t>
            </a:r>
          </a:p>
          <a:p>
            <a:endParaRPr lang="en-US" dirty="0"/>
          </a:p>
          <a:p>
            <a:r>
              <a:rPr lang="en-US" b="1" dirty="0"/>
              <a:t>For Example:  ∏ author (Books) − ∏ author (Articles)</a:t>
            </a:r>
          </a:p>
          <a:p>
            <a:pPr lvl="1"/>
            <a:r>
              <a:rPr lang="en-US" dirty="0"/>
              <a:t>Output − Provides the name of authors who have written books but not articles.</a:t>
            </a:r>
          </a:p>
        </p:txBody>
      </p:sp>
    </p:spTree>
    <p:extLst>
      <p:ext uri="{BB962C8B-B14F-4D97-AF65-F5344CB8AC3E}">
        <p14:creationId xmlns:p14="http://schemas.microsoft.com/office/powerpoint/2010/main" val="389680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Cartesian Product (</a:t>
            </a:r>
            <a:r>
              <a:rPr lang="el-GR" dirty="0"/>
              <a:t>Χ)</a:t>
            </a:r>
            <a:endParaRPr lang="en-US" dirty="0"/>
          </a:p>
        </p:txBody>
      </p:sp>
      <p:sp>
        <p:nvSpPr>
          <p:cNvPr id="3" name="Content Placeholder 2"/>
          <p:cNvSpPr>
            <a:spLocks noGrp="1"/>
          </p:cNvSpPr>
          <p:nvPr>
            <p:ph idx="1"/>
          </p:nvPr>
        </p:nvSpPr>
        <p:spPr/>
        <p:txBody>
          <a:bodyPr>
            <a:normAutofit/>
          </a:bodyPr>
          <a:lstStyle/>
          <a:p>
            <a:r>
              <a:rPr lang="en-US" dirty="0"/>
              <a:t>Combines information of two different relations into one.</a:t>
            </a:r>
          </a:p>
          <a:p>
            <a:r>
              <a:rPr lang="en-US" b="1" dirty="0"/>
              <a:t>Notation − r Χ s</a:t>
            </a:r>
          </a:p>
          <a:p>
            <a:r>
              <a:rPr lang="en-US" dirty="0"/>
              <a:t>Where r and s are relations and their output will be defined as −</a:t>
            </a:r>
          </a:p>
          <a:p>
            <a:endParaRPr lang="en-US" dirty="0"/>
          </a:p>
          <a:p>
            <a:r>
              <a:rPr lang="en-US" b="1" dirty="0" err="1"/>
              <a:t>σauthor</a:t>
            </a:r>
            <a:r>
              <a:rPr lang="en-US" b="1" dirty="0"/>
              <a:t> = ‘</a:t>
            </a:r>
            <a:r>
              <a:rPr lang="en-US" b="1" dirty="0" err="1"/>
              <a:t>nishant</a:t>
            </a:r>
            <a:r>
              <a:rPr lang="en-US" b="1" dirty="0"/>
              <a:t>'(Books Χ Articles)</a:t>
            </a:r>
          </a:p>
          <a:p>
            <a:pPr lvl="1"/>
            <a:r>
              <a:rPr lang="en-US" dirty="0"/>
              <a:t>Output − Yields a relation, which shows all the books and articles written by </a:t>
            </a:r>
            <a:r>
              <a:rPr lang="en-US" dirty="0" err="1"/>
              <a:t>nishant</a:t>
            </a:r>
            <a:r>
              <a:rPr lang="en-US" dirty="0"/>
              <a:t>.</a:t>
            </a:r>
          </a:p>
        </p:txBody>
      </p:sp>
    </p:spTree>
    <p:extLst>
      <p:ext uri="{BB962C8B-B14F-4D97-AF65-F5344CB8AC3E}">
        <p14:creationId xmlns:p14="http://schemas.microsoft.com/office/powerpoint/2010/main" val="1760979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Rename Operation (</a:t>
            </a:r>
            <a:r>
              <a:rPr lang="el-GR" dirty="0"/>
              <a:t>ρ)</a:t>
            </a:r>
            <a:endParaRPr lang="en-US" dirty="0"/>
          </a:p>
        </p:txBody>
      </p:sp>
      <p:sp>
        <p:nvSpPr>
          <p:cNvPr id="3" name="Content Placeholder 2"/>
          <p:cNvSpPr>
            <a:spLocks noGrp="1"/>
          </p:cNvSpPr>
          <p:nvPr>
            <p:ph idx="1"/>
          </p:nvPr>
        </p:nvSpPr>
        <p:spPr/>
        <p:txBody>
          <a:bodyPr>
            <a:normAutofit/>
          </a:bodyPr>
          <a:lstStyle/>
          <a:p>
            <a:r>
              <a:rPr lang="en-US" dirty="0"/>
              <a:t>The results of relational algebra are also relations but without any name. The rename operation allows us to rename the output relation. 'rename' operation is denoted with small Greek letter rho ρ.</a:t>
            </a:r>
          </a:p>
          <a:p>
            <a:r>
              <a:rPr lang="en-US" b="1" dirty="0"/>
              <a:t>Notation </a:t>
            </a:r>
            <a:r>
              <a:rPr lang="en-US" dirty="0"/>
              <a:t>− ρ x (E)</a:t>
            </a:r>
          </a:p>
          <a:p>
            <a:r>
              <a:rPr lang="en-US" dirty="0"/>
              <a:t>Where the result of expression E is saved with name of x.</a:t>
            </a:r>
          </a:p>
          <a:p>
            <a:pPr marL="0" indent="0">
              <a:buNone/>
            </a:pPr>
            <a:endParaRPr lang="en-US" dirty="0"/>
          </a:p>
        </p:txBody>
      </p:sp>
    </p:spTree>
    <p:extLst>
      <p:ext uri="{BB962C8B-B14F-4D97-AF65-F5344CB8AC3E}">
        <p14:creationId xmlns:p14="http://schemas.microsoft.com/office/powerpoint/2010/main" val="2751121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Calculus</a:t>
            </a:r>
          </a:p>
        </p:txBody>
      </p:sp>
      <p:sp>
        <p:nvSpPr>
          <p:cNvPr id="3" name="Content Placeholder 2"/>
          <p:cNvSpPr>
            <a:spLocks noGrp="1"/>
          </p:cNvSpPr>
          <p:nvPr>
            <p:ph idx="1"/>
          </p:nvPr>
        </p:nvSpPr>
        <p:spPr/>
        <p:txBody>
          <a:bodyPr/>
          <a:lstStyle/>
          <a:p>
            <a:r>
              <a:rPr lang="en-US" dirty="0"/>
              <a:t>In contrast to Relational Algebra, Relational Calculus is a non-procedural query language, that is, it tells what to do but never explains how to do it.</a:t>
            </a:r>
          </a:p>
          <a:p>
            <a:endParaRPr lang="en-US" dirty="0"/>
          </a:p>
          <a:p>
            <a:r>
              <a:rPr lang="en-US" dirty="0"/>
              <a:t>Relational calculus exists in two forms</a:t>
            </a:r>
          </a:p>
          <a:p>
            <a:endParaRPr lang="en-US" dirty="0"/>
          </a:p>
          <a:p>
            <a:pPr lvl="1"/>
            <a:r>
              <a:rPr lang="en-US" dirty="0"/>
              <a:t>Tuple Relational Calculus (TRC)</a:t>
            </a:r>
          </a:p>
          <a:p>
            <a:pPr lvl="1"/>
            <a:endParaRPr lang="en-US" dirty="0"/>
          </a:p>
          <a:p>
            <a:pPr lvl="1"/>
            <a:r>
              <a:rPr lang="en-US" dirty="0"/>
              <a:t>Domain Relational Calculus (DRC)</a:t>
            </a:r>
          </a:p>
          <a:p>
            <a:pPr marL="0" indent="0">
              <a:buNone/>
            </a:pPr>
            <a:endParaRPr lang="en-US" dirty="0"/>
          </a:p>
        </p:txBody>
      </p:sp>
    </p:spTree>
    <p:extLst>
      <p:ext uri="{BB962C8B-B14F-4D97-AF65-F5344CB8AC3E}">
        <p14:creationId xmlns:p14="http://schemas.microsoft.com/office/powerpoint/2010/main" val="3807537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Tuple Relational Calculus</a:t>
            </a:r>
          </a:p>
        </p:txBody>
      </p:sp>
      <p:sp>
        <p:nvSpPr>
          <p:cNvPr id="3" name="Content Placeholder 2"/>
          <p:cNvSpPr>
            <a:spLocks noGrp="1"/>
          </p:cNvSpPr>
          <p:nvPr>
            <p:ph idx="1"/>
          </p:nvPr>
        </p:nvSpPr>
        <p:spPr/>
        <p:txBody>
          <a:bodyPr/>
          <a:lstStyle/>
          <a:p>
            <a:r>
              <a:rPr lang="en-US" dirty="0"/>
              <a:t>Filtering variable ranges over tuples.</a:t>
            </a:r>
          </a:p>
          <a:p>
            <a:r>
              <a:rPr lang="en-US" b="1" dirty="0"/>
              <a:t>Notation − {T | Condition}</a:t>
            </a:r>
          </a:p>
          <a:p>
            <a:r>
              <a:rPr lang="en-US" dirty="0"/>
              <a:t>Returns all tuples T that satisfies a condition.</a:t>
            </a:r>
          </a:p>
          <a:p>
            <a:endParaRPr lang="en-US" dirty="0"/>
          </a:p>
          <a:p>
            <a:r>
              <a:rPr lang="en-US" b="1" dirty="0"/>
              <a:t>For example −</a:t>
            </a:r>
          </a:p>
          <a:p>
            <a:r>
              <a:rPr lang="en-US" b="1" dirty="0"/>
              <a:t>{ T.name |  Author(T) AND </a:t>
            </a:r>
            <a:r>
              <a:rPr lang="en-US" b="1" dirty="0" err="1"/>
              <a:t>T.article</a:t>
            </a:r>
            <a:r>
              <a:rPr lang="en-US" b="1" dirty="0"/>
              <a:t> = 'database' }</a:t>
            </a:r>
          </a:p>
          <a:p>
            <a:r>
              <a:rPr lang="en-US" b="1" dirty="0"/>
              <a:t>Output</a:t>
            </a:r>
            <a:r>
              <a:rPr lang="en-US" dirty="0"/>
              <a:t> − Returns tuples with 'name' from Author who has written article on 'database'.</a:t>
            </a:r>
          </a:p>
        </p:txBody>
      </p:sp>
    </p:spTree>
    <p:extLst>
      <p:ext uri="{BB962C8B-B14F-4D97-AF65-F5344CB8AC3E}">
        <p14:creationId xmlns:p14="http://schemas.microsoft.com/office/powerpoint/2010/main" val="2690141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Relational Calculus (DRC)</a:t>
            </a:r>
          </a:p>
        </p:txBody>
      </p:sp>
      <p:sp>
        <p:nvSpPr>
          <p:cNvPr id="3" name="Content Placeholder 2"/>
          <p:cNvSpPr>
            <a:spLocks noGrp="1"/>
          </p:cNvSpPr>
          <p:nvPr>
            <p:ph idx="1"/>
          </p:nvPr>
        </p:nvSpPr>
        <p:spPr/>
        <p:txBody>
          <a:bodyPr>
            <a:normAutofit/>
          </a:bodyPr>
          <a:lstStyle/>
          <a:p>
            <a:r>
              <a:rPr lang="en-US" dirty="0"/>
              <a:t>In DRC, the filtering variable uses the domain of attributes instead of entire tuple values (as done in TRC, mentioned above).</a:t>
            </a:r>
          </a:p>
          <a:p>
            <a:r>
              <a:rPr lang="en-US" b="1" dirty="0"/>
              <a:t>Notation −</a:t>
            </a:r>
          </a:p>
          <a:p>
            <a:r>
              <a:rPr lang="en-US" b="1" dirty="0"/>
              <a:t>{ a1, a2, a3, ..., an | P (a1, a2, a3, ... ,an)}</a:t>
            </a:r>
          </a:p>
          <a:p>
            <a:r>
              <a:rPr lang="en-US" dirty="0"/>
              <a:t>Where a1, a2 are attributes and P stands for formulae built by inner attributes.</a:t>
            </a:r>
          </a:p>
          <a:p>
            <a:endParaRPr lang="en-US" dirty="0"/>
          </a:p>
          <a:p>
            <a:r>
              <a:rPr lang="en-US" b="1" dirty="0"/>
              <a:t>For example</a:t>
            </a:r>
            <a:r>
              <a:rPr lang="en-US" dirty="0"/>
              <a:t> −	</a:t>
            </a:r>
            <a:r>
              <a:rPr lang="en-US" b="1" dirty="0"/>
              <a:t>{&lt; article, page, subject &gt; |  ∈ </a:t>
            </a:r>
            <a:r>
              <a:rPr lang="en-US" b="1" dirty="0" err="1"/>
              <a:t>Sahoo</a:t>
            </a:r>
            <a:r>
              <a:rPr lang="en-US" b="1" dirty="0"/>
              <a:t> ∧ subject = 'database'}</a:t>
            </a:r>
          </a:p>
          <a:p>
            <a:r>
              <a:rPr lang="en-US" b="1" dirty="0"/>
              <a:t>Output </a:t>
            </a:r>
            <a:r>
              <a:rPr lang="en-US" dirty="0"/>
              <a:t>− Yields Article, Page, and Subject from the relation </a:t>
            </a:r>
            <a:r>
              <a:rPr lang="en-US" dirty="0" err="1"/>
              <a:t>Sahoo</a:t>
            </a:r>
            <a:r>
              <a:rPr lang="en-US" dirty="0"/>
              <a:t>, where subject is database.</a:t>
            </a:r>
          </a:p>
        </p:txBody>
      </p:sp>
    </p:spTree>
    <p:extLst>
      <p:ext uri="{BB962C8B-B14F-4D97-AF65-F5344CB8AC3E}">
        <p14:creationId xmlns:p14="http://schemas.microsoft.com/office/powerpoint/2010/main" val="65128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75020" y="2266681"/>
            <a:ext cx="5756856" cy="1938992"/>
          </a:xfrm>
          <a:prstGeom prst="rect">
            <a:avLst/>
          </a:prstGeom>
          <a:noFill/>
        </p:spPr>
        <p:txBody>
          <a:bodyPr wrap="square" rtlCol="0">
            <a:spAutoFit/>
          </a:bodyPr>
          <a:lstStyle/>
          <a:p>
            <a:pPr algn="ctr"/>
            <a:r>
              <a:rPr lang="en-US" sz="9600" dirty="0">
                <a:solidFill>
                  <a:schemeClr val="accent1">
                    <a:lumMod val="75000"/>
                  </a:schemeClr>
                </a:solidFill>
              </a:rPr>
              <a:t>THANKS</a:t>
            </a:r>
          </a:p>
          <a:p>
            <a:pPr algn="ctr"/>
            <a:r>
              <a:rPr lang="en-US" sz="2400" dirty="0">
                <a:solidFill>
                  <a:schemeClr val="accent1">
                    <a:lumMod val="75000"/>
                  </a:schemeClr>
                </a:solidFill>
              </a:rPr>
              <a:t>Connect: @</a:t>
            </a:r>
            <a:r>
              <a:rPr lang="en-US" sz="2400" dirty="0" err="1">
                <a:solidFill>
                  <a:schemeClr val="accent1">
                    <a:lumMod val="75000"/>
                  </a:schemeClr>
                </a:solidFill>
              </a:rPr>
              <a:t>nishantmunjal</a:t>
            </a:r>
            <a:endParaRPr lang="en-US" sz="2400" dirty="0">
              <a:solidFill>
                <a:schemeClr val="accent1">
                  <a:lumMod val="75000"/>
                </a:schemeClr>
              </a:solidFill>
            </a:endParaRPr>
          </a:p>
        </p:txBody>
      </p:sp>
    </p:spTree>
    <p:extLst>
      <p:ext uri="{BB962C8B-B14F-4D97-AF65-F5344CB8AC3E}">
        <p14:creationId xmlns:p14="http://schemas.microsoft.com/office/powerpoint/2010/main" val="2861471690"/>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853</TotalTime>
  <Words>1805</Words>
  <Application>Microsoft Office PowerPoint</Application>
  <PresentationFormat>Widescreen</PresentationFormat>
  <Paragraphs>140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Calibri Light</vt:lpstr>
      <vt:lpstr>Retrospect</vt:lpstr>
      <vt:lpstr>UNIT-II</vt:lpstr>
      <vt:lpstr>Relational Data Model</vt:lpstr>
      <vt:lpstr>Properties of the Relational database model</vt:lpstr>
      <vt:lpstr>Concepts</vt:lpstr>
      <vt:lpstr>PowerPoint Presentation</vt:lpstr>
      <vt:lpstr>PowerPoint Presentation</vt:lpstr>
      <vt:lpstr>Database schema</vt:lpstr>
      <vt:lpstr>Relational Integrity Constraints</vt:lpstr>
      <vt:lpstr>Example</vt:lpstr>
      <vt:lpstr>Key Constraints</vt:lpstr>
      <vt:lpstr>Domain Constraints</vt:lpstr>
      <vt:lpstr>…</vt:lpstr>
      <vt:lpstr>Relational Database</vt:lpstr>
      <vt:lpstr>Relational Algebra</vt:lpstr>
      <vt:lpstr>Select Operation (σ)</vt:lpstr>
      <vt:lpstr>Project Operation (∏)</vt:lpstr>
      <vt:lpstr>Union Operation (∪)</vt:lpstr>
      <vt:lpstr>Set Difference (−)</vt:lpstr>
      <vt:lpstr>Cartesian Product (Χ)</vt:lpstr>
      <vt:lpstr>Rename Operation (ρ)</vt:lpstr>
      <vt:lpstr>Relational Calculus</vt:lpstr>
      <vt:lpstr>Tuple Relational Calculus</vt:lpstr>
      <vt:lpstr>Domain Relational Calculus (DRC)</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UNIT-II</dc:title>
  <dc:creator>Nishant</dc:creator>
  <cp:lastModifiedBy>NISHANT KUMAR</cp:lastModifiedBy>
  <cp:revision>79</cp:revision>
  <dcterms:created xsi:type="dcterms:W3CDTF">2016-01-30T16:33:40Z</dcterms:created>
  <dcterms:modified xsi:type="dcterms:W3CDTF">2024-03-12T05:43:05Z</dcterms:modified>
</cp:coreProperties>
</file>