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3" d="100"/>
          <a:sy n="53" d="100"/>
        </p:scale>
        <p:origin x="71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24A458-D52A-4111-8D9F-9494CDEAF548}" type="datetimeFigureOut">
              <a:rPr lang="en-US" smtClean="0"/>
              <a:t>4/4/2024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BEA20F-BFAF-4965-88C8-5CBADF5D02F9}" type="slidenum">
              <a:rPr lang="en-US" smtClean="0"/>
              <a:t>‹#›</a:t>
            </a:fld>
            <a:endParaRPr lang="en-US"/>
          </a:p>
        </p:txBody>
      </p:sp>
    </p:spTree>
    <p:extLst>
      <p:ext uri="{BB962C8B-B14F-4D97-AF65-F5344CB8AC3E}">
        <p14:creationId xmlns:p14="http://schemas.microsoft.com/office/powerpoint/2010/main" val="1585617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BEA20F-BFAF-4965-88C8-5CBADF5D02F9}" type="slidenum">
              <a:rPr lang="en-US" smtClean="0"/>
              <a:t>18</a:t>
            </a:fld>
            <a:endParaRPr lang="en-US"/>
          </a:p>
        </p:txBody>
      </p:sp>
    </p:spTree>
    <p:extLst>
      <p:ext uri="{BB962C8B-B14F-4D97-AF65-F5344CB8AC3E}">
        <p14:creationId xmlns:p14="http://schemas.microsoft.com/office/powerpoint/2010/main" val="3180356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4/4/2024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4/4/2024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4/4/2024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4/4/2024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4/4/2024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4/4/2024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4/4/2024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Concurrency Control Techniques</a:t>
            </a:r>
            <a:endParaRPr lang="en-US" dirty="0"/>
          </a:p>
        </p:txBody>
      </p:sp>
      <p:sp>
        <p:nvSpPr>
          <p:cNvPr id="3" name="Subtitle 2"/>
          <p:cNvSpPr>
            <a:spLocks noGrp="1"/>
          </p:cNvSpPr>
          <p:nvPr>
            <p:ph type="subTitle" idx="1"/>
          </p:nvPr>
        </p:nvSpPr>
        <p:spPr/>
        <p:txBody>
          <a:bodyPr/>
          <a:lstStyle/>
          <a:p>
            <a:r>
              <a:rPr lang="en-US" dirty="0" smtClean="0"/>
              <a:t>Unit-V</a:t>
            </a:r>
            <a:endParaRPr lang="en-US" dirty="0"/>
          </a:p>
        </p:txBody>
      </p:sp>
    </p:spTree>
    <p:extLst>
      <p:ext uri="{BB962C8B-B14F-4D97-AF65-F5344CB8AC3E}">
        <p14:creationId xmlns:p14="http://schemas.microsoft.com/office/powerpoint/2010/main" val="1167714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Concurrency Control</a:t>
            </a:r>
            <a:endParaRPr lang="en-US" dirty="0"/>
          </a:p>
        </p:txBody>
      </p:sp>
      <p:sp>
        <p:nvSpPr>
          <p:cNvPr id="3" name="Content Placeholder 2"/>
          <p:cNvSpPr>
            <a:spLocks noGrp="1"/>
          </p:cNvSpPr>
          <p:nvPr>
            <p:ph idx="1"/>
          </p:nvPr>
        </p:nvSpPr>
        <p:spPr/>
        <p:txBody>
          <a:bodyPr/>
          <a:lstStyle/>
          <a:p>
            <a:pPr algn="just"/>
            <a:r>
              <a:rPr lang="en-US" dirty="0"/>
              <a:t>In a multiprogramming environment where multiple transactions can be executed simultaneously, it is highly important to control the concurrency of transactions. We have concurrency control protocols to ensure atomicity, isolation, and serializability of concurrent transactions. Concurrency control protocols can be broadly </a:t>
            </a:r>
            <a:r>
              <a:rPr lang="en-US" dirty="0" smtClean="0"/>
              <a:t>divided </a:t>
            </a:r>
            <a:r>
              <a:rPr lang="en-US" dirty="0"/>
              <a:t>into two categories </a:t>
            </a:r>
            <a:r>
              <a:rPr lang="en-US" dirty="0" smtClean="0"/>
              <a:t>−</a:t>
            </a:r>
          </a:p>
          <a:p>
            <a:endParaRPr lang="en-US" dirty="0" smtClean="0"/>
          </a:p>
          <a:p>
            <a:pPr>
              <a:buFont typeface="Arial" panose="020B0604020202020204" pitchFamily="34" charset="0"/>
              <a:buChar char="•"/>
            </a:pPr>
            <a:r>
              <a:rPr lang="en-US" dirty="0" smtClean="0"/>
              <a:t> Lock </a:t>
            </a:r>
            <a:r>
              <a:rPr lang="en-US" dirty="0"/>
              <a:t>based </a:t>
            </a:r>
            <a:r>
              <a:rPr lang="en-US" dirty="0" smtClean="0"/>
              <a:t>protocols</a:t>
            </a:r>
          </a:p>
          <a:p>
            <a:pPr>
              <a:buFont typeface="Arial" panose="020B0604020202020204" pitchFamily="34" charset="0"/>
              <a:buChar char="•"/>
            </a:pPr>
            <a:endParaRPr lang="en-US" dirty="0" smtClean="0"/>
          </a:p>
          <a:p>
            <a:pPr>
              <a:buFont typeface="Arial" panose="020B0604020202020204" pitchFamily="34" charset="0"/>
              <a:buChar char="•"/>
            </a:pPr>
            <a:r>
              <a:rPr lang="en-US" dirty="0"/>
              <a:t> </a:t>
            </a:r>
            <a:r>
              <a:rPr lang="en-US" dirty="0" smtClean="0"/>
              <a:t>Time </a:t>
            </a:r>
            <a:r>
              <a:rPr lang="en-US" dirty="0"/>
              <a:t>stamp based protocols</a:t>
            </a:r>
          </a:p>
          <a:p>
            <a:pPr algn="just"/>
            <a:endParaRPr lang="en-US" dirty="0"/>
          </a:p>
        </p:txBody>
      </p:sp>
    </p:spTree>
    <p:extLst>
      <p:ext uri="{BB962C8B-B14F-4D97-AF65-F5344CB8AC3E}">
        <p14:creationId xmlns:p14="http://schemas.microsoft.com/office/powerpoint/2010/main" val="1501317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Lock-based </a:t>
            </a:r>
            <a:r>
              <a:rPr lang="en-US" dirty="0" smtClean="0"/>
              <a:t>Protocols</a:t>
            </a:r>
            <a:endParaRPr lang="en-US" dirty="0"/>
          </a:p>
        </p:txBody>
      </p:sp>
      <p:sp>
        <p:nvSpPr>
          <p:cNvPr id="3" name="Content Placeholder 2"/>
          <p:cNvSpPr>
            <a:spLocks noGrp="1"/>
          </p:cNvSpPr>
          <p:nvPr>
            <p:ph idx="1"/>
          </p:nvPr>
        </p:nvSpPr>
        <p:spPr/>
        <p:txBody>
          <a:bodyPr/>
          <a:lstStyle/>
          <a:p>
            <a:pPr algn="just"/>
            <a:r>
              <a:rPr lang="en-US" dirty="0"/>
              <a:t>Database systems equipped with lock-based protocols use a mechanism by which any transaction cannot read or write data until it acquires an appropriate lock on it. Locks are of two kinds </a:t>
            </a:r>
            <a:r>
              <a:rPr lang="en-US" dirty="0" smtClean="0"/>
              <a:t>–</a:t>
            </a:r>
          </a:p>
          <a:p>
            <a:pPr marL="0" indent="0" algn="just">
              <a:buNone/>
            </a:pPr>
            <a:r>
              <a:rPr lang="en-US" dirty="0" smtClean="0"/>
              <a:t> </a:t>
            </a:r>
          </a:p>
          <a:p>
            <a:pPr algn="just">
              <a:buFont typeface="Arial" panose="020B0604020202020204" pitchFamily="34" charset="0"/>
              <a:buChar char="•"/>
            </a:pPr>
            <a:r>
              <a:rPr lang="en-US" dirty="0" smtClean="0"/>
              <a:t> </a:t>
            </a:r>
            <a:r>
              <a:rPr lang="en-US" b="1" dirty="0" smtClean="0"/>
              <a:t>Binary </a:t>
            </a:r>
            <a:r>
              <a:rPr lang="en-US" b="1" dirty="0"/>
              <a:t>Locks</a:t>
            </a:r>
            <a:r>
              <a:rPr lang="en-US" dirty="0"/>
              <a:t> − A lock on a data item can be in two states; it is either locked or </a:t>
            </a:r>
            <a:r>
              <a:rPr lang="en-US" dirty="0" smtClean="0"/>
              <a:t>unlocked.</a:t>
            </a:r>
          </a:p>
          <a:p>
            <a:pPr algn="just">
              <a:buFont typeface="Arial" panose="020B0604020202020204" pitchFamily="34" charset="0"/>
              <a:buChar char="•"/>
            </a:pPr>
            <a:endParaRPr lang="en-US" dirty="0"/>
          </a:p>
          <a:p>
            <a:pPr algn="just">
              <a:buFont typeface="Arial" panose="020B0604020202020204" pitchFamily="34" charset="0"/>
              <a:buChar char="•"/>
            </a:pPr>
            <a:r>
              <a:rPr lang="en-US" b="1" dirty="0" smtClean="0"/>
              <a:t> Shared/exclusive</a:t>
            </a:r>
            <a:r>
              <a:rPr lang="en-US" dirty="0" smtClean="0"/>
              <a:t> </a:t>
            </a:r>
            <a:r>
              <a:rPr lang="en-US" dirty="0"/>
              <a:t>− This type of locking mechanism differentiates the locks based on their uses. If a lock is acquired on a data item to perform a </a:t>
            </a:r>
            <a:r>
              <a:rPr lang="en-US" b="1" dirty="0"/>
              <a:t>write operation</a:t>
            </a:r>
            <a:r>
              <a:rPr lang="en-US" dirty="0"/>
              <a:t>, it is an </a:t>
            </a:r>
            <a:r>
              <a:rPr lang="en-US" b="1" dirty="0"/>
              <a:t>exclusive lock</a:t>
            </a:r>
            <a:r>
              <a:rPr lang="en-US" dirty="0"/>
              <a:t>. Allowing more than one transaction to write on the same data item would lead the database into an inconsistent state. </a:t>
            </a:r>
            <a:r>
              <a:rPr lang="en-US" b="1" dirty="0"/>
              <a:t>Read locks are shared </a:t>
            </a:r>
            <a:r>
              <a:rPr lang="en-US" dirty="0"/>
              <a:t>because no data value is being changed.</a:t>
            </a:r>
          </a:p>
        </p:txBody>
      </p:sp>
    </p:spTree>
    <p:extLst>
      <p:ext uri="{BB962C8B-B14F-4D97-AF65-F5344CB8AC3E}">
        <p14:creationId xmlns:p14="http://schemas.microsoft.com/office/powerpoint/2010/main" val="3575415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 Protocols</a:t>
            </a:r>
            <a:endParaRPr lang="en-US" dirty="0"/>
          </a:p>
        </p:txBody>
      </p:sp>
      <p:sp>
        <p:nvSpPr>
          <p:cNvPr id="3" name="Content Placeholder 2"/>
          <p:cNvSpPr>
            <a:spLocks noGrp="1"/>
          </p:cNvSpPr>
          <p:nvPr>
            <p:ph idx="1"/>
          </p:nvPr>
        </p:nvSpPr>
        <p:spPr/>
        <p:txBody>
          <a:bodyPr/>
          <a:lstStyle/>
          <a:p>
            <a:r>
              <a:rPr lang="en-US" dirty="0" smtClean="0"/>
              <a:t>There are four types of lock of protocol-</a:t>
            </a:r>
          </a:p>
          <a:p>
            <a:endParaRPr lang="en-US" dirty="0" smtClean="0"/>
          </a:p>
          <a:p>
            <a:pPr>
              <a:buFont typeface="Arial" panose="020B0604020202020204" pitchFamily="34" charset="0"/>
              <a:buChar char="•"/>
            </a:pPr>
            <a:r>
              <a:rPr lang="en-US" dirty="0" smtClean="0"/>
              <a:t> Simplistic Lock Protocol</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 Pre-claiming Lock Protocol</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 Two-Phase Locking 2PL</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 Strict Two Phase Locking</a:t>
            </a:r>
          </a:p>
        </p:txBody>
      </p:sp>
    </p:spTree>
    <p:extLst>
      <p:ext uri="{BB962C8B-B14F-4D97-AF65-F5344CB8AC3E}">
        <p14:creationId xmlns:p14="http://schemas.microsoft.com/office/powerpoint/2010/main" val="2646606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Simplistic Lock Protocol</a:t>
            </a:r>
            <a:endParaRPr lang="en-US" dirty="0"/>
          </a:p>
        </p:txBody>
      </p:sp>
      <p:sp>
        <p:nvSpPr>
          <p:cNvPr id="3" name="Content Placeholder 2"/>
          <p:cNvSpPr>
            <a:spLocks noGrp="1"/>
          </p:cNvSpPr>
          <p:nvPr>
            <p:ph idx="1"/>
          </p:nvPr>
        </p:nvSpPr>
        <p:spPr/>
        <p:txBody>
          <a:bodyPr/>
          <a:lstStyle/>
          <a:p>
            <a:endParaRPr lang="en-US" dirty="0" smtClean="0"/>
          </a:p>
          <a:p>
            <a:r>
              <a:rPr lang="en-US" dirty="0" smtClean="0"/>
              <a:t>Simplistic </a:t>
            </a:r>
            <a:r>
              <a:rPr lang="en-US" dirty="0"/>
              <a:t>lock-based protocols allow transactions to obtain a lock on every object before a 'write' operation is performed. Transactions may unlock the data item after completing the ‘write’ operation.</a:t>
            </a:r>
          </a:p>
        </p:txBody>
      </p:sp>
    </p:spTree>
    <p:extLst>
      <p:ext uri="{BB962C8B-B14F-4D97-AF65-F5344CB8AC3E}">
        <p14:creationId xmlns:p14="http://schemas.microsoft.com/office/powerpoint/2010/main" val="789845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Pre-claiming Lock Protocol</a:t>
            </a:r>
            <a:endParaRPr lang="en-US" dirty="0"/>
          </a:p>
        </p:txBody>
      </p:sp>
      <p:sp>
        <p:nvSpPr>
          <p:cNvPr id="3" name="Content Placeholder 2"/>
          <p:cNvSpPr>
            <a:spLocks noGrp="1"/>
          </p:cNvSpPr>
          <p:nvPr>
            <p:ph idx="1"/>
          </p:nvPr>
        </p:nvSpPr>
        <p:spPr>
          <a:xfrm>
            <a:off x="1097280" y="1845733"/>
            <a:ext cx="5625492" cy="4104305"/>
          </a:xfrm>
        </p:spPr>
        <p:txBody>
          <a:bodyPr>
            <a:normAutofit/>
          </a:bodyPr>
          <a:lstStyle/>
          <a:p>
            <a:pPr algn="just">
              <a:buFont typeface="Arial" panose="020B0604020202020204" pitchFamily="34" charset="0"/>
              <a:buChar char="•"/>
            </a:pPr>
            <a:r>
              <a:rPr lang="en-US" dirty="0" smtClean="0"/>
              <a:t> Pre-claiming </a:t>
            </a:r>
            <a:r>
              <a:rPr lang="en-US" dirty="0"/>
              <a:t>protocols evaluate their operations and create a list of data items on which they need locks. </a:t>
            </a:r>
          </a:p>
          <a:p>
            <a:pPr algn="just">
              <a:buFont typeface="Arial" panose="020B0604020202020204" pitchFamily="34" charset="0"/>
              <a:buChar char="•"/>
            </a:pPr>
            <a:r>
              <a:rPr lang="en-US" dirty="0" smtClean="0"/>
              <a:t> Before </a:t>
            </a:r>
            <a:r>
              <a:rPr lang="en-US" dirty="0"/>
              <a:t>initiating an execution, the transaction requests the system for all the locks it needs beforehand. </a:t>
            </a:r>
          </a:p>
          <a:p>
            <a:pPr algn="just">
              <a:buFont typeface="Arial" panose="020B0604020202020204" pitchFamily="34" charset="0"/>
              <a:buChar char="•"/>
            </a:pPr>
            <a:r>
              <a:rPr lang="en-US" dirty="0" smtClean="0"/>
              <a:t> If </a:t>
            </a:r>
            <a:r>
              <a:rPr lang="en-US" dirty="0"/>
              <a:t>all the locks are granted, the transaction executes and releases all the locks when all its operations are over. </a:t>
            </a:r>
          </a:p>
          <a:p>
            <a:pPr algn="just">
              <a:buFont typeface="Arial" panose="020B0604020202020204" pitchFamily="34" charset="0"/>
              <a:buChar char="•"/>
            </a:pPr>
            <a:r>
              <a:rPr lang="en-US" dirty="0" smtClean="0"/>
              <a:t> If </a:t>
            </a:r>
            <a:r>
              <a:rPr lang="en-US" dirty="0"/>
              <a:t>all the locks are not granted, the transaction rolls back and waits until all the locks are granted</a:t>
            </a:r>
            <a:r>
              <a:rPr lang="en-US" dirty="0" smtClean="0"/>
              <a:t>.</a:t>
            </a:r>
          </a:p>
          <a:p>
            <a:pPr algn="just"/>
            <a:endParaRPr lang="en-US" dirty="0"/>
          </a:p>
          <a:p>
            <a:pPr algn="just"/>
            <a:endParaRPr lang="en-US" dirty="0"/>
          </a:p>
        </p:txBody>
      </p:sp>
      <p:pic>
        <p:nvPicPr>
          <p:cNvPr id="1026" name="Picture 2" descr="Pre-clai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274" y="2601532"/>
            <a:ext cx="4282406" cy="1918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530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Two-phase Locking 2PL</a:t>
            </a:r>
            <a:endParaRPr lang="en-US" dirty="0"/>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dirty="0" smtClean="0"/>
              <a:t> This </a:t>
            </a:r>
            <a:r>
              <a:rPr lang="en-US" dirty="0"/>
              <a:t>locking protocol divides the execution phase of a transaction into three parts. </a:t>
            </a:r>
          </a:p>
          <a:p>
            <a:pPr algn="just">
              <a:buFont typeface="Arial" panose="020B0604020202020204" pitchFamily="34" charset="0"/>
              <a:buChar char="•"/>
            </a:pPr>
            <a:r>
              <a:rPr lang="en-US" dirty="0" smtClean="0"/>
              <a:t> In </a:t>
            </a:r>
            <a:r>
              <a:rPr lang="en-US" dirty="0"/>
              <a:t>the </a:t>
            </a:r>
            <a:r>
              <a:rPr lang="en-US" b="1" dirty="0"/>
              <a:t>first part</a:t>
            </a:r>
            <a:r>
              <a:rPr lang="en-US" dirty="0"/>
              <a:t>, when the transaction starts executing, it </a:t>
            </a:r>
            <a:r>
              <a:rPr lang="en-US" b="1" dirty="0"/>
              <a:t>seeks permission </a:t>
            </a:r>
            <a:r>
              <a:rPr lang="en-US" dirty="0"/>
              <a:t>for the locks it requires. </a:t>
            </a:r>
          </a:p>
          <a:p>
            <a:pPr algn="just">
              <a:buFont typeface="Arial" panose="020B0604020202020204" pitchFamily="34" charset="0"/>
              <a:buChar char="•"/>
            </a:pPr>
            <a:r>
              <a:rPr lang="en-US" dirty="0" smtClean="0"/>
              <a:t> The </a:t>
            </a:r>
            <a:r>
              <a:rPr lang="en-US" b="1" dirty="0"/>
              <a:t>second part </a:t>
            </a:r>
            <a:r>
              <a:rPr lang="en-US" dirty="0"/>
              <a:t>is where the transaction </a:t>
            </a:r>
            <a:r>
              <a:rPr lang="en-US" b="1" dirty="0"/>
              <a:t>acquires all the locks</a:t>
            </a:r>
            <a:r>
              <a:rPr lang="en-US" dirty="0"/>
              <a:t>. As soon as the transaction releases its first lock, the third phase starts. </a:t>
            </a:r>
          </a:p>
          <a:p>
            <a:pPr algn="just">
              <a:buFont typeface="Arial" panose="020B0604020202020204" pitchFamily="34" charset="0"/>
              <a:buChar char="•"/>
            </a:pPr>
            <a:r>
              <a:rPr lang="en-US" dirty="0" smtClean="0"/>
              <a:t> In </a:t>
            </a:r>
            <a:r>
              <a:rPr lang="en-US" b="1" dirty="0" smtClean="0"/>
              <a:t>third part</a:t>
            </a:r>
            <a:r>
              <a:rPr lang="en-US" dirty="0" smtClean="0"/>
              <a:t>, </a:t>
            </a:r>
            <a:r>
              <a:rPr lang="en-US" dirty="0"/>
              <a:t>the transaction </a:t>
            </a:r>
            <a:r>
              <a:rPr lang="en-US" b="1" dirty="0"/>
              <a:t>cannot demand any new locks</a:t>
            </a:r>
            <a:r>
              <a:rPr lang="en-US" dirty="0"/>
              <a:t>; it only releases the acquired </a:t>
            </a:r>
            <a:r>
              <a:rPr lang="en-US" dirty="0" smtClean="0"/>
              <a:t>locks.</a:t>
            </a:r>
          </a:p>
          <a:p>
            <a:pPr algn="just">
              <a:buFont typeface="Arial" panose="020B0604020202020204" pitchFamily="34" charset="0"/>
              <a:buChar char="•"/>
            </a:pPr>
            <a:r>
              <a:rPr lang="en-US" dirty="0"/>
              <a:t> </a:t>
            </a:r>
            <a:r>
              <a:rPr lang="en-US" dirty="0" smtClean="0"/>
              <a:t>Two-phase </a:t>
            </a:r>
            <a:r>
              <a:rPr lang="en-US" dirty="0"/>
              <a:t>locking has two phases, one is </a:t>
            </a:r>
            <a:r>
              <a:rPr lang="en-US" b="1" dirty="0"/>
              <a:t>growing</a:t>
            </a:r>
            <a:r>
              <a:rPr lang="en-US" dirty="0"/>
              <a:t>, where all the locks are being acquired by the transaction; and the second phase is </a:t>
            </a:r>
            <a:r>
              <a:rPr lang="en-US" b="1" dirty="0"/>
              <a:t>shrinking</a:t>
            </a:r>
            <a:r>
              <a:rPr lang="en-US" dirty="0"/>
              <a:t>, where the locks held by the transaction are being </a:t>
            </a:r>
            <a:r>
              <a:rPr lang="en-US" dirty="0" smtClean="0"/>
              <a:t>released.</a:t>
            </a:r>
          </a:p>
          <a:p>
            <a:pPr algn="just">
              <a:buFont typeface="Arial" panose="020B0604020202020204" pitchFamily="34" charset="0"/>
              <a:buChar char="•"/>
            </a:pPr>
            <a:r>
              <a:rPr lang="en-US" dirty="0"/>
              <a:t> </a:t>
            </a:r>
            <a:r>
              <a:rPr lang="en-US" dirty="0" smtClean="0"/>
              <a:t>To </a:t>
            </a:r>
            <a:r>
              <a:rPr lang="en-US" dirty="0"/>
              <a:t>claim an exclusive (write) lock, a transaction must first acquire a shared (read) lock and then upgrade it to an exclusive lock.</a:t>
            </a:r>
          </a:p>
          <a:p>
            <a:pPr algn="just"/>
            <a:endParaRPr lang="en-US" dirty="0"/>
          </a:p>
        </p:txBody>
      </p:sp>
      <p:pic>
        <p:nvPicPr>
          <p:cNvPr id="2050" name="Picture 2" descr="Two Phase Loc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4719" y="70485"/>
            <a:ext cx="36861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119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Strict Two-Phase Locking</a:t>
            </a:r>
            <a:endParaRPr lang="en-US" dirty="0"/>
          </a:p>
        </p:txBody>
      </p:sp>
      <p:sp>
        <p:nvSpPr>
          <p:cNvPr id="3" name="Content Placeholder 2"/>
          <p:cNvSpPr>
            <a:spLocks noGrp="1"/>
          </p:cNvSpPr>
          <p:nvPr>
            <p:ph idx="1"/>
          </p:nvPr>
        </p:nvSpPr>
        <p:spPr>
          <a:xfrm>
            <a:off x="1097280" y="1845734"/>
            <a:ext cx="10058400" cy="1811866"/>
          </a:xfrm>
        </p:spPr>
        <p:txBody>
          <a:bodyPr>
            <a:normAutofit/>
          </a:bodyPr>
          <a:lstStyle/>
          <a:p>
            <a:pPr algn="just">
              <a:buFont typeface="Arial" panose="020B0604020202020204" pitchFamily="34" charset="0"/>
              <a:buChar char="•"/>
            </a:pPr>
            <a:r>
              <a:rPr lang="en-US" dirty="0" smtClean="0"/>
              <a:t> The </a:t>
            </a:r>
            <a:r>
              <a:rPr lang="en-US" dirty="0"/>
              <a:t>first phase of Strict-2PL is same as 2PL. After </a:t>
            </a:r>
            <a:r>
              <a:rPr lang="en-US" b="1" dirty="0"/>
              <a:t>acquiring all the locks</a:t>
            </a:r>
            <a:r>
              <a:rPr lang="en-US" dirty="0"/>
              <a:t> in the </a:t>
            </a:r>
            <a:r>
              <a:rPr lang="en-US" b="1" dirty="0"/>
              <a:t>first phase</a:t>
            </a:r>
            <a:r>
              <a:rPr lang="en-US" dirty="0"/>
              <a:t>, the transaction continues to execute normally. </a:t>
            </a:r>
            <a:endParaRPr lang="en-US" dirty="0" smtClean="0"/>
          </a:p>
          <a:p>
            <a:pPr algn="just">
              <a:buFont typeface="Arial" panose="020B0604020202020204" pitchFamily="34" charset="0"/>
              <a:buChar char="•"/>
            </a:pPr>
            <a:r>
              <a:rPr lang="en-US" dirty="0"/>
              <a:t> </a:t>
            </a:r>
            <a:r>
              <a:rPr lang="en-US" dirty="0" smtClean="0"/>
              <a:t>In </a:t>
            </a:r>
            <a:r>
              <a:rPr lang="en-US" dirty="0"/>
              <a:t>contrast to 2PL, Strict-2PL does not release a lock after using it. </a:t>
            </a:r>
          </a:p>
          <a:p>
            <a:pPr algn="just">
              <a:buFont typeface="Arial" panose="020B0604020202020204" pitchFamily="34" charset="0"/>
              <a:buChar char="•"/>
            </a:pPr>
            <a:r>
              <a:rPr lang="en-US" dirty="0" smtClean="0"/>
              <a:t> Strict-2PL </a:t>
            </a:r>
            <a:r>
              <a:rPr lang="en-US" b="1" dirty="0"/>
              <a:t>holds all the locks until the commit </a:t>
            </a:r>
            <a:r>
              <a:rPr lang="en-US" dirty="0"/>
              <a:t>point and releases all the locks at a time.</a:t>
            </a:r>
          </a:p>
        </p:txBody>
      </p:sp>
      <p:pic>
        <p:nvPicPr>
          <p:cNvPr id="1026" name="Picture 2" descr="Strict Two Phase Loc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747" y="4019869"/>
            <a:ext cx="4880064" cy="2206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104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Timestamp based Protocols</a:t>
            </a:r>
            <a:endParaRPr lang="en-US" dirty="0"/>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dirty="0" smtClean="0"/>
              <a:t> Lock-based </a:t>
            </a:r>
            <a:r>
              <a:rPr lang="en-US" dirty="0"/>
              <a:t>protocols manage the order between the conflicting pairs among transactions at the time of execution, whereas timestamp-based protocols start working as soon as a transaction is </a:t>
            </a:r>
            <a:r>
              <a:rPr lang="en-US" dirty="0" smtClean="0"/>
              <a:t>created.</a:t>
            </a:r>
          </a:p>
          <a:p>
            <a:pPr algn="just">
              <a:buFont typeface="Arial" panose="020B0604020202020204" pitchFamily="34" charset="0"/>
              <a:buChar char="•"/>
            </a:pPr>
            <a:r>
              <a:rPr lang="en-US" dirty="0"/>
              <a:t> </a:t>
            </a:r>
            <a:r>
              <a:rPr lang="en-US" dirty="0" smtClean="0"/>
              <a:t>Every </a:t>
            </a:r>
            <a:r>
              <a:rPr lang="en-US" dirty="0"/>
              <a:t>transaction has a timestamp associated with it, and the ordering is determined by the age of the transaction. </a:t>
            </a:r>
          </a:p>
          <a:p>
            <a:pPr algn="just">
              <a:buFont typeface="Arial" panose="020B0604020202020204" pitchFamily="34" charset="0"/>
              <a:buChar char="•"/>
            </a:pPr>
            <a:r>
              <a:rPr lang="en-US" dirty="0" smtClean="0"/>
              <a:t> A </a:t>
            </a:r>
            <a:r>
              <a:rPr lang="en-US" dirty="0"/>
              <a:t>transaction created at 0002 clock time would be older than all other transactions that come after it. For example, any transaction 'y' entering the system at 0004 is two seconds younger and the priority would be given to the older </a:t>
            </a:r>
            <a:r>
              <a:rPr lang="en-US" dirty="0" smtClean="0"/>
              <a:t>one.</a:t>
            </a:r>
          </a:p>
          <a:p>
            <a:pPr algn="just">
              <a:buFont typeface="Arial" panose="020B0604020202020204" pitchFamily="34" charset="0"/>
              <a:buChar char="•"/>
            </a:pPr>
            <a:r>
              <a:rPr lang="en-US" dirty="0"/>
              <a:t> </a:t>
            </a:r>
            <a:r>
              <a:rPr lang="en-US" dirty="0" smtClean="0"/>
              <a:t>In </a:t>
            </a:r>
            <a:r>
              <a:rPr lang="en-US" dirty="0"/>
              <a:t>addition, every data item is given the latest read and write-timestamp. This lets the system know when the last ‘read and write’ operation was performed on the data item.</a:t>
            </a:r>
          </a:p>
        </p:txBody>
      </p:sp>
    </p:spTree>
    <p:extLst>
      <p:ext uri="{BB962C8B-B14F-4D97-AF65-F5344CB8AC3E}">
        <p14:creationId xmlns:p14="http://schemas.microsoft.com/office/powerpoint/2010/main" val="1909595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Timestamp Ordering Protocol</a:t>
            </a:r>
            <a:endParaRPr lang="en-US" dirty="0"/>
          </a:p>
        </p:txBody>
      </p:sp>
      <p:sp>
        <p:nvSpPr>
          <p:cNvPr id="3" name="Content Placeholder 2"/>
          <p:cNvSpPr>
            <a:spLocks noGrp="1"/>
          </p:cNvSpPr>
          <p:nvPr>
            <p:ph idx="1"/>
          </p:nvPr>
        </p:nvSpPr>
        <p:spPr/>
        <p:txBody>
          <a:bodyPr>
            <a:normAutofit/>
          </a:bodyPr>
          <a:lstStyle/>
          <a:p>
            <a:r>
              <a:rPr lang="en-US" dirty="0"/>
              <a:t>The timestamp-ordering protocol ensures serializability among transactions in their conflicting read and write operations. This is the responsibility of the protocol system that the conflicting pair of tasks should be executed according to the timestamp values of the transactions.</a:t>
            </a:r>
          </a:p>
          <a:p>
            <a:endParaRPr lang="en-US" dirty="0"/>
          </a:p>
          <a:p>
            <a:pPr>
              <a:buFont typeface="Arial" panose="020B0604020202020204" pitchFamily="34" charset="0"/>
              <a:buChar char="•"/>
            </a:pPr>
            <a:r>
              <a:rPr lang="en-US" dirty="0" smtClean="0"/>
              <a:t> The </a:t>
            </a:r>
            <a:r>
              <a:rPr lang="en-US" dirty="0"/>
              <a:t>timestamp of transaction Ti is denoted as TS(Ti</a:t>
            </a:r>
            <a:r>
              <a:rPr lang="en-US" dirty="0" smtClean="0"/>
              <a:t>).</a:t>
            </a:r>
          </a:p>
          <a:p>
            <a:pPr>
              <a:buFont typeface="Arial" panose="020B0604020202020204" pitchFamily="34" charset="0"/>
              <a:buChar char="•"/>
            </a:pPr>
            <a:r>
              <a:rPr lang="en-US" dirty="0"/>
              <a:t> </a:t>
            </a:r>
            <a:r>
              <a:rPr lang="en-US" dirty="0" smtClean="0"/>
              <a:t>Read </a:t>
            </a:r>
            <a:r>
              <a:rPr lang="en-US" dirty="0"/>
              <a:t>time-stamp of data-item X is denoted by R-timestamp(X</a:t>
            </a:r>
            <a:r>
              <a:rPr lang="en-US" dirty="0" smtClean="0"/>
              <a:t>). </a:t>
            </a:r>
          </a:p>
          <a:p>
            <a:pPr>
              <a:buFont typeface="Arial" panose="020B0604020202020204" pitchFamily="34" charset="0"/>
              <a:buChar char="•"/>
            </a:pPr>
            <a:r>
              <a:rPr lang="en-US" dirty="0"/>
              <a:t> </a:t>
            </a:r>
            <a:r>
              <a:rPr lang="en-US" dirty="0" smtClean="0"/>
              <a:t>Write </a:t>
            </a:r>
            <a:r>
              <a:rPr lang="en-US" dirty="0"/>
              <a:t>time-stamp of data-item X is denoted by W-timestamp(X)</a:t>
            </a:r>
          </a:p>
        </p:txBody>
      </p:sp>
    </p:spTree>
    <p:extLst>
      <p:ext uri="{BB962C8B-B14F-4D97-AF65-F5344CB8AC3E}">
        <p14:creationId xmlns:p14="http://schemas.microsoft.com/office/powerpoint/2010/main" val="1833942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4249" y="2485626"/>
            <a:ext cx="5303520" cy="3618960"/>
          </a:xfrm>
        </p:spPr>
        <p:style>
          <a:lnRef idx="2">
            <a:schemeClr val="accent1"/>
          </a:lnRef>
          <a:fillRef idx="1">
            <a:schemeClr val="lt1"/>
          </a:fillRef>
          <a:effectRef idx="0">
            <a:schemeClr val="accent1"/>
          </a:effectRef>
          <a:fontRef idx="minor">
            <a:schemeClr val="dk1"/>
          </a:fontRef>
        </p:style>
        <p:txBody>
          <a:bodyPr>
            <a:noAutofit/>
          </a:bodyPr>
          <a:lstStyle/>
          <a:p>
            <a:r>
              <a:rPr lang="en-US" sz="2400" b="1" dirty="0" smtClean="0"/>
              <a:t>If </a:t>
            </a:r>
            <a:r>
              <a:rPr lang="en-US" sz="2400" b="1" dirty="0"/>
              <a:t>a transaction Ti issues a read(X) operation −</a:t>
            </a:r>
            <a:endParaRPr lang="en-US" sz="2400" dirty="0"/>
          </a:p>
          <a:p>
            <a:pPr lvl="1"/>
            <a:r>
              <a:rPr lang="en-US" sz="2400" dirty="0"/>
              <a:t>If TS(</a:t>
            </a:r>
            <a:r>
              <a:rPr lang="en-US" sz="2400" dirty="0" err="1"/>
              <a:t>Ti</a:t>
            </a:r>
            <a:r>
              <a:rPr lang="en-US" sz="2400" dirty="0" smtClean="0"/>
              <a:t>) </a:t>
            </a:r>
            <a:r>
              <a:rPr lang="en-US" sz="2400" dirty="0"/>
              <a:t>&lt; W-timestamp(X)</a:t>
            </a:r>
          </a:p>
          <a:p>
            <a:pPr lvl="2"/>
            <a:r>
              <a:rPr lang="en-US" sz="2400" dirty="0"/>
              <a:t>Operation </a:t>
            </a:r>
            <a:r>
              <a:rPr lang="en-US" sz="2400" dirty="0" smtClean="0"/>
              <a:t>rejected. (TS(</a:t>
            </a:r>
            <a:r>
              <a:rPr lang="en-US" sz="2400" dirty="0" err="1" smtClean="0"/>
              <a:t>Ti</a:t>
            </a:r>
            <a:r>
              <a:rPr lang="en-US" sz="2400" dirty="0" smtClean="0"/>
              <a:t>) is a younger transaction)</a:t>
            </a:r>
            <a:endParaRPr lang="en-US" sz="2400" dirty="0"/>
          </a:p>
          <a:p>
            <a:pPr lvl="1"/>
            <a:r>
              <a:rPr lang="en-US" sz="2400" dirty="0"/>
              <a:t>If TS(Ti) &gt;= W-timestamp(X)</a:t>
            </a:r>
          </a:p>
          <a:p>
            <a:pPr lvl="2"/>
            <a:r>
              <a:rPr lang="en-US" sz="2400" dirty="0"/>
              <a:t>Operation executed. (TS(</a:t>
            </a:r>
            <a:r>
              <a:rPr lang="en-US" sz="2400" dirty="0" err="1"/>
              <a:t>Ti</a:t>
            </a:r>
            <a:r>
              <a:rPr lang="en-US" sz="2400" dirty="0"/>
              <a:t>) is </a:t>
            </a:r>
            <a:r>
              <a:rPr lang="en-US" sz="2400" dirty="0" smtClean="0"/>
              <a:t>an older </a:t>
            </a:r>
            <a:r>
              <a:rPr lang="en-US" sz="2400" dirty="0"/>
              <a:t>transaction)</a:t>
            </a:r>
          </a:p>
          <a:p>
            <a:pPr lvl="1"/>
            <a:r>
              <a:rPr lang="en-US" sz="2400" dirty="0"/>
              <a:t>All data-item timestamps updated</a:t>
            </a:r>
            <a:r>
              <a:rPr lang="en-US" sz="2400" dirty="0" smtClean="0"/>
              <a:t>.</a:t>
            </a:r>
            <a:endParaRPr lang="en-US" sz="2400" dirty="0"/>
          </a:p>
        </p:txBody>
      </p:sp>
      <p:sp>
        <p:nvSpPr>
          <p:cNvPr id="4" name="TextBox 3"/>
          <p:cNvSpPr txBox="1"/>
          <p:nvPr/>
        </p:nvSpPr>
        <p:spPr>
          <a:xfrm>
            <a:off x="6606861" y="2485626"/>
            <a:ext cx="5151549" cy="30469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b="1" dirty="0"/>
              <a:t>If a transaction Ti issues a write(X) operation −</a:t>
            </a:r>
            <a:endParaRPr lang="en-US" sz="2400" dirty="0"/>
          </a:p>
          <a:p>
            <a:pPr marL="742950" lvl="1" indent="-285750">
              <a:buFont typeface="Arial" panose="020B0604020202020204" pitchFamily="34" charset="0"/>
              <a:buChar char="•"/>
            </a:pPr>
            <a:r>
              <a:rPr lang="en-US" sz="2400" dirty="0"/>
              <a:t>If TS(Ti) &lt; </a:t>
            </a:r>
            <a:r>
              <a:rPr lang="en-US" sz="2400" dirty="0" smtClean="0"/>
              <a:t>R-timestamp(X)</a:t>
            </a:r>
          </a:p>
          <a:p>
            <a:pPr marL="1200150" lvl="2" indent="-285750">
              <a:buFont typeface="Arial" panose="020B0604020202020204" pitchFamily="34" charset="0"/>
              <a:buChar char="•"/>
            </a:pPr>
            <a:r>
              <a:rPr lang="en-US" sz="2400" dirty="0" smtClean="0"/>
              <a:t>Operation rejected.</a:t>
            </a:r>
          </a:p>
          <a:p>
            <a:pPr marL="742950" lvl="1" indent="-285750">
              <a:buFont typeface="Arial" panose="020B0604020202020204" pitchFamily="34" charset="0"/>
              <a:buChar char="•"/>
            </a:pPr>
            <a:r>
              <a:rPr lang="en-US" sz="2400" dirty="0" smtClean="0"/>
              <a:t>If </a:t>
            </a:r>
            <a:r>
              <a:rPr lang="en-US" sz="2400" dirty="0"/>
              <a:t>TS(Ti) &lt; </a:t>
            </a:r>
            <a:r>
              <a:rPr lang="en-US" sz="2400" dirty="0" smtClean="0"/>
              <a:t>W-timestamp(X)</a:t>
            </a:r>
          </a:p>
          <a:p>
            <a:pPr marL="1200150" lvl="2" indent="-285750">
              <a:buFont typeface="Arial" panose="020B0604020202020204" pitchFamily="34" charset="0"/>
              <a:buChar char="•"/>
            </a:pPr>
            <a:r>
              <a:rPr lang="en-US" sz="2400" dirty="0" smtClean="0"/>
              <a:t>Operation </a:t>
            </a:r>
            <a:r>
              <a:rPr lang="en-US" sz="2400" dirty="0"/>
              <a:t>rejected and Ti rolled </a:t>
            </a:r>
            <a:r>
              <a:rPr lang="en-US" sz="2400" dirty="0" smtClean="0"/>
              <a:t>back. (</a:t>
            </a:r>
            <a:r>
              <a:rPr lang="en-US" dirty="0" smtClean="0"/>
              <a:t>Thomas Write Rule</a:t>
            </a:r>
            <a:r>
              <a:rPr lang="en-US" sz="2400" dirty="0" smtClean="0"/>
              <a:t>)</a:t>
            </a:r>
          </a:p>
          <a:p>
            <a:pPr marL="742950" lvl="1" indent="-285750">
              <a:buFont typeface="Arial" panose="020B0604020202020204" pitchFamily="34" charset="0"/>
              <a:buChar char="•"/>
            </a:pPr>
            <a:r>
              <a:rPr lang="en-US" sz="2400" dirty="0" smtClean="0"/>
              <a:t>Otherwise</a:t>
            </a:r>
            <a:r>
              <a:rPr lang="en-US" sz="2400" dirty="0"/>
              <a:t>, operation executed.</a:t>
            </a:r>
          </a:p>
        </p:txBody>
      </p:sp>
      <p:sp>
        <p:nvSpPr>
          <p:cNvPr id="5" name="Rectangle 4"/>
          <p:cNvSpPr/>
          <p:nvPr/>
        </p:nvSpPr>
        <p:spPr>
          <a:xfrm>
            <a:off x="994249" y="1845835"/>
            <a:ext cx="6154570" cy="461665"/>
          </a:xfrm>
          <a:prstGeom prst="rect">
            <a:avLst/>
          </a:prstGeom>
        </p:spPr>
        <p:txBody>
          <a:bodyPr wrap="none">
            <a:spAutoFit/>
          </a:bodyPr>
          <a:lstStyle/>
          <a:p>
            <a:r>
              <a:rPr lang="en-US" sz="2400" dirty="0"/>
              <a:t>Timestamp ordering protocol works as follows −</a:t>
            </a:r>
          </a:p>
        </p:txBody>
      </p:sp>
    </p:spTree>
    <p:extLst>
      <p:ext uri="{BB962C8B-B14F-4D97-AF65-F5344CB8AC3E}">
        <p14:creationId xmlns:p14="http://schemas.microsoft.com/office/powerpoint/2010/main" val="673241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Granularity</a:t>
            </a:r>
            <a:endParaRPr lang="en-US" dirty="0"/>
          </a:p>
        </p:txBody>
      </p:sp>
      <p:sp>
        <p:nvSpPr>
          <p:cNvPr id="3" name="Content Placeholder 2"/>
          <p:cNvSpPr>
            <a:spLocks noGrp="1"/>
          </p:cNvSpPr>
          <p:nvPr>
            <p:ph idx="1"/>
          </p:nvPr>
        </p:nvSpPr>
        <p:spPr/>
        <p:txBody>
          <a:bodyPr/>
          <a:lstStyle/>
          <a:p>
            <a:pPr algn="just"/>
            <a:endParaRPr lang="en-US" dirty="0"/>
          </a:p>
          <a:p>
            <a:pPr algn="just"/>
            <a:r>
              <a:rPr lang="en-US" dirty="0" smtClean="0"/>
              <a:t>Multiple </a:t>
            </a:r>
            <a:r>
              <a:rPr lang="en-US" dirty="0"/>
              <a:t>Granularity is </a:t>
            </a:r>
            <a:r>
              <a:rPr lang="en-US"/>
              <a:t>the </a:t>
            </a:r>
            <a:r>
              <a:rPr lang="en-US" smtClean="0"/>
              <a:t>hierarchically </a:t>
            </a:r>
            <a:r>
              <a:rPr lang="en-US" dirty="0"/>
              <a:t>breaking up the database into portions which are lockable and maintaining the track of what to be lock and how much to be lock so that it can be decided very quickly either to lock a data item or to unlock a data item.</a:t>
            </a:r>
          </a:p>
        </p:txBody>
      </p:sp>
    </p:spTree>
    <p:extLst>
      <p:ext uri="{BB962C8B-B14F-4D97-AF65-F5344CB8AC3E}">
        <p14:creationId xmlns:p14="http://schemas.microsoft.com/office/powerpoint/2010/main" val="2025727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Recovery with Concurrent Transaction</a:t>
            </a:r>
            <a:endParaRPr lang="en-IN" dirty="0"/>
          </a:p>
        </p:txBody>
      </p:sp>
      <p:sp>
        <p:nvSpPr>
          <p:cNvPr id="3" name="Content Placeholder 2"/>
          <p:cNvSpPr>
            <a:spLocks noGrp="1"/>
          </p:cNvSpPr>
          <p:nvPr>
            <p:ph idx="1"/>
          </p:nvPr>
        </p:nvSpPr>
        <p:spPr/>
        <p:txBody>
          <a:bodyPr/>
          <a:lstStyle/>
          <a:p>
            <a:r>
              <a:rPr lang="en-GB" dirty="0"/>
              <a:t>Checkpoint</a:t>
            </a:r>
          </a:p>
          <a:p>
            <a:r>
              <a:rPr lang="en-GB" dirty="0"/>
              <a:t>Keeping and maintaining logs in real time and in real environment may fill out all the memory space available in the system. As time passes, the log file may grow too big to be handled at all. Checkpoint is a mechanism where all the previous logs are removed from the system and stored permanently in a storage disk. Checkpoint declares a point before which the DBMS was in consistent state, and all the transactions were committed.</a:t>
            </a:r>
          </a:p>
          <a:p>
            <a:endParaRPr lang="en-IN" dirty="0" smtClean="0"/>
          </a:p>
          <a:p>
            <a:r>
              <a:rPr lang="en-GB" dirty="0"/>
              <a:t>Recovery</a:t>
            </a:r>
          </a:p>
          <a:p>
            <a:r>
              <a:rPr lang="en-GB" dirty="0"/>
              <a:t>When a system with concurrent transactions crashes and recovers, it behaves in the following manner −</a:t>
            </a:r>
          </a:p>
          <a:p>
            <a:pPr marL="0" indent="0">
              <a:buNone/>
            </a:pPr>
            <a:endParaRPr lang="en-IN" dirty="0"/>
          </a:p>
        </p:txBody>
      </p:sp>
    </p:spTree>
    <p:extLst>
      <p:ext uri="{BB962C8B-B14F-4D97-AF65-F5344CB8AC3E}">
        <p14:creationId xmlns:p14="http://schemas.microsoft.com/office/powerpoint/2010/main" val="894744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8108" y="3503054"/>
            <a:ext cx="10058400" cy="2366040"/>
          </a:xfrm>
        </p:spPr>
        <p:txBody>
          <a:bodyPr/>
          <a:lstStyle/>
          <a:p>
            <a:pPr>
              <a:buFont typeface="Arial" panose="020B0604020202020204" pitchFamily="34" charset="0"/>
              <a:buChar char="•"/>
            </a:pPr>
            <a:r>
              <a:rPr lang="en-GB" dirty="0" smtClean="0"/>
              <a:t> The </a:t>
            </a:r>
            <a:r>
              <a:rPr lang="en-GB" dirty="0"/>
              <a:t>recovery system reads the logs backwards from the end to the last </a:t>
            </a:r>
            <a:r>
              <a:rPr lang="en-GB" dirty="0" smtClean="0"/>
              <a:t>checkpoint.</a:t>
            </a:r>
          </a:p>
          <a:p>
            <a:pPr>
              <a:buFont typeface="Arial" panose="020B0604020202020204" pitchFamily="34" charset="0"/>
              <a:buChar char="•"/>
            </a:pPr>
            <a:r>
              <a:rPr lang="en-GB" dirty="0" smtClean="0"/>
              <a:t> It </a:t>
            </a:r>
            <a:r>
              <a:rPr lang="en-GB" dirty="0"/>
              <a:t>maintains two lists, an undo-list and a </a:t>
            </a:r>
            <a:r>
              <a:rPr lang="en-GB" dirty="0" smtClean="0"/>
              <a:t>redo-list.</a:t>
            </a:r>
          </a:p>
          <a:p>
            <a:pPr>
              <a:buFont typeface="Arial" panose="020B0604020202020204" pitchFamily="34" charset="0"/>
              <a:buChar char="•"/>
            </a:pPr>
            <a:r>
              <a:rPr lang="en-GB" dirty="0" smtClean="0"/>
              <a:t> If </a:t>
            </a:r>
            <a:r>
              <a:rPr lang="en-GB" dirty="0"/>
              <a:t>the recovery system sees a log with &lt;</a:t>
            </a:r>
            <a:r>
              <a:rPr lang="en-GB" dirty="0" err="1"/>
              <a:t>Tn</a:t>
            </a:r>
            <a:r>
              <a:rPr lang="en-GB" dirty="0"/>
              <a:t>, Start&gt; and &lt;</a:t>
            </a:r>
            <a:r>
              <a:rPr lang="en-GB" dirty="0" err="1"/>
              <a:t>Tn</a:t>
            </a:r>
            <a:r>
              <a:rPr lang="en-GB" dirty="0"/>
              <a:t>, Commit&gt; or just &lt;</a:t>
            </a:r>
            <a:r>
              <a:rPr lang="en-GB" dirty="0" err="1"/>
              <a:t>Tn</a:t>
            </a:r>
            <a:r>
              <a:rPr lang="en-GB" dirty="0"/>
              <a:t>, Commit&gt;, it puts the transaction in the </a:t>
            </a:r>
            <a:r>
              <a:rPr lang="en-GB" dirty="0" smtClean="0"/>
              <a:t>redo-list.</a:t>
            </a:r>
          </a:p>
          <a:p>
            <a:pPr>
              <a:buFont typeface="Arial" panose="020B0604020202020204" pitchFamily="34" charset="0"/>
              <a:buChar char="•"/>
            </a:pPr>
            <a:r>
              <a:rPr lang="en-GB" dirty="0" smtClean="0"/>
              <a:t> If </a:t>
            </a:r>
            <a:r>
              <a:rPr lang="en-GB" dirty="0"/>
              <a:t>the recovery system sees a log with &lt;</a:t>
            </a:r>
            <a:r>
              <a:rPr lang="en-GB" dirty="0" err="1"/>
              <a:t>Tn</a:t>
            </a:r>
            <a:r>
              <a:rPr lang="en-GB" dirty="0"/>
              <a:t>, Start&gt; but no commit or abort log found, it puts the transaction in undo-list.</a:t>
            </a:r>
            <a:endParaRPr lang="en-IN" dirty="0"/>
          </a:p>
        </p:txBody>
      </p:sp>
      <p:sp>
        <p:nvSpPr>
          <p:cNvPr id="4" name="Rectangle 3"/>
          <p:cNvSpPr/>
          <p:nvPr/>
        </p:nvSpPr>
        <p:spPr>
          <a:xfrm>
            <a:off x="2781844" y="218941"/>
            <a:ext cx="6362163" cy="31687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6" name="Picture 2" descr="Recov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0626" y="409709"/>
            <a:ext cx="5808371" cy="2977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145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Transaction Processing in Distributed Systems</a:t>
            </a:r>
            <a:endParaRPr lang="en-IN" dirty="0"/>
          </a:p>
        </p:txBody>
      </p:sp>
      <p:sp>
        <p:nvSpPr>
          <p:cNvPr id="3" name="Content Placeholder 2"/>
          <p:cNvSpPr>
            <a:spLocks noGrp="1"/>
          </p:cNvSpPr>
          <p:nvPr>
            <p:ph idx="1"/>
          </p:nvPr>
        </p:nvSpPr>
        <p:spPr>
          <a:xfrm>
            <a:off x="1097280" y="1845734"/>
            <a:ext cx="10058400" cy="1837624"/>
          </a:xfrm>
        </p:spPr>
        <p:txBody>
          <a:bodyPr/>
          <a:lstStyle/>
          <a:p>
            <a:r>
              <a:rPr lang="en-GB" dirty="0"/>
              <a:t>A transaction is a logical unit of work constituted by one or more SQL statements executed by a single user. A transaction begins with the user's first executable SQL statement and ends when it is committed or rolled back by that user.</a:t>
            </a:r>
          </a:p>
          <a:p>
            <a:r>
              <a:rPr lang="en-GB" dirty="0" smtClean="0"/>
              <a:t>A </a:t>
            </a:r>
            <a:r>
              <a:rPr lang="en-GB" dirty="0"/>
              <a:t>remote transaction contains only statements that access a single remote node. A distributed transaction contains statements that access more than one node</a:t>
            </a:r>
            <a:r>
              <a:rPr lang="en-GB" dirty="0" smtClean="0"/>
              <a:t>.</a:t>
            </a:r>
            <a:endParaRPr lang="en-GB" dirty="0" smtClean="0"/>
          </a:p>
        </p:txBody>
      </p:sp>
      <p:sp>
        <p:nvSpPr>
          <p:cNvPr id="6" name="Rectangle 2"/>
          <p:cNvSpPr>
            <a:spLocks noChangeArrowheads="1"/>
          </p:cNvSpPr>
          <p:nvPr/>
        </p:nvSpPr>
        <p:spPr bwMode="auto">
          <a:xfrm>
            <a:off x="2377247" y="3741762"/>
            <a:ext cx="7539115" cy="652692"/>
          </a:xfrm>
          <a:prstGeom prst="rect">
            <a:avLst/>
          </a:prstGeom>
          <a:solidFill>
            <a:srgbClr val="F9F9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menlo"/>
              </a:rPr>
              <a:t>SELECT * FROM scott.dept@sales.us.americas.acme_auto.com;</a:t>
            </a:r>
            <a:r>
              <a:rPr kumimoji="0" lang="en-US" altLang="en-US" sz="3200" b="0" i="0" u="none" strike="noStrike" cap="none" normalizeH="0" baseline="0" dirty="0" smtClean="0">
                <a:ln>
                  <a:noFill/>
                </a:ln>
                <a:solidFill>
                  <a:schemeClr val="tx1"/>
                </a:solidFill>
                <a:effectLst/>
              </a:rPr>
              <a:t> </a:t>
            </a:r>
            <a:endParaRPr kumimoji="0" lang="en-US" altLang="en-US" sz="4800" b="0" i="0" u="none" strike="noStrike" cap="none" normalizeH="0" baseline="0" dirty="0" smtClean="0">
              <a:ln>
                <a:noFill/>
              </a:ln>
              <a:solidFill>
                <a:schemeClr val="tx1"/>
              </a:solidFill>
              <a:effectLst/>
              <a:latin typeface="Arial" panose="020B0604020202020204" pitchFamily="34" charset="0"/>
            </a:endParaRPr>
          </a:p>
        </p:txBody>
      </p:sp>
      <p:sp>
        <p:nvSpPr>
          <p:cNvPr id="7" name="TextBox 6"/>
          <p:cNvSpPr txBox="1"/>
          <p:nvPr/>
        </p:nvSpPr>
        <p:spPr>
          <a:xfrm>
            <a:off x="4635557" y="4394454"/>
            <a:ext cx="3022494" cy="369332"/>
          </a:xfrm>
          <a:prstGeom prst="rect">
            <a:avLst/>
          </a:prstGeom>
          <a:noFill/>
        </p:spPr>
        <p:txBody>
          <a:bodyPr wrap="none" rtlCol="0">
            <a:spAutoFit/>
          </a:bodyPr>
          <a:lstStyle/>
          <a:p>
            <a:r>
              <a:rPr lang="en-IN" b="1" dirty="0" smtClean="0"/>
              <a:t>Remote Select SQL Statement</a:t>
            </a:r>
            <a:endParaRPr lang="en-IN" b="1" dirty="0"/>
          </a:p>
        </p:txBody>
      </p:sp>
      <p:sp>
        <p:nvSpPr>
          <p:cNvPr id="8" name="Rectangle 3"/>
          <p:cNvSpPr>
            <a:spLocks noChangeArrowheads="1"/>
          </p:cNvSpPr>
          <p:nvPr/>
        </p:nvSpPr>
        <p:spPr bwMode="auto">
          <a:xfrm>
            <a:off x="942734" y="5047146"/>
            <a:ext cx="10687413" cy="591137"/>
          </a:xfrm>
          <a:prstGeom prst="rect">
            <a:avLst/>
          </a:prstGeom>
          <a:solidFill>
            <a:srgbClr val="F9F9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menlo"/>
              </a:rPr>
              <a:t>UPDATE scott.dept@mktng.us.americas.acme_auto.com SET </a:t>
            </a:r>
            <a:r>
              <a:rPr kumimoji="0" lang="en-US" altLang="en-US" b="0" i="0" u="none" strike="noStrike" cap="none" normalizeH="0" baseline="0" dirty="0" err="1" smtClean="0">
                <a:ln>
                  <a:noFill/>
                </a:ln>
                <a:solidFill>
                  <a:srgbClr val="000000"/>
                </a:solidFill>
                <a:effectLst/>
                <a:latin typeface="menlo"/>
              </a:rPr>
              <a:t>loc</a:t>
            </a:r>
            <a:r>
              <a:rPr kumimoji="0" lang="en-US" altLang="en-US" b="0" i="0" u="none" strike="noStrike" cap="none" normalizeH="0" baseline="0" dirty="0" smtClean="0">
                <a:ln>
                  <a:noFill/>
                </a:ln>
                <a:solidFill>
                  <a:srgbClr val="000000"/>
                </a:solidFill>
                <a:effectLst/>
                <a:latin typeface="menlo"/>
              </a:rPr>
              <a:t> = 'NEW YORK' WHERE </a:t>
            </a:r>
            <a:r>
              <a:rPr kumimoji="0" lang="en-US" altLang="en-US" b="0" i="0" u="none" strike="noStrike" cap="none" normalizeH="0" baseline="0" dirty="0" err="1" smtClean="0">
                <a:ln>
                  <a:noFill/>
                </a:ln>
                <a:solidFill>
                  <a:srgbClr val="000000"/>
                </a:solidFill>
                <a:effectLst/>
                <a:latin typeface="menlo"/>
              </a:rPr>
              <a:t>deptno</a:t>
            </a:r>
            <a:r>
              <a:rPr kumimoji="0" lang="en-US" altLang="en-US" b="0" i="0" u="none" strike="noStrike" cap="none" normalizeH="0" baseline="0" dirty="0" smtClean="0">
                <a:ln>
                  <a:noFill/>
                </a:ln>
                <a:solidFill>
                  <a:srgbClr val="000000"/>
                </a:solidFill>
                <a:effectLst/>
                <a:latin typeface="menlo"/>
              </a:rPr>
              <a:t> = 10;</a:t>
            </a:r>
            <a:r>
              <a:rPr kumimoji="0" lang="en-US" altLang="en-US" sz="2800" b="0" i="0" u="none" strike="noStrike" cap="none" normalizeH="0" baseline="0" dirty="0" smtClean="0">
                <a:ln>
                  <a:noFill/>
                </a:ln>
                <a:solidFill>
                  <a:schemeClr val="tx1"/>
                </a:solidFill>
                <a:effectLst/>
              </a:rPr>
              <a:t> </a:t>
            </a:r>
            <a:endParaRPr kumimoji="0" lang="en-US" altLang="en-US" sz="4400" b="0" i="0" u="none" strike="noStrike" cap="none" normalizeH="0" baseline="0" dirty="0" smtClean="0">
              <a:ln>
                <a:noFill/>
              </a:ln>
              <a:solidFill>
                <a:schemeClr val="tx1"/>
              </a:solidFill>
              <a:effectLst/>
              <a:latin typeface="Arial" panose="020B0604020202020204" pitchFamily="34" charset="0"/>
            </a:endParaRPr>
          </a:p>
        </p:txBody>
      </p:sp>
      <p:sp>
        <p:nvSpPr>
          <p:cNvPr id="9" name="TextBox 8"/>
          <p:cNvSpPr txBox="1"/>
          <p:nvPr/>
        </p:nvSpPr>
        <p:spPr>
          <a:xfrm>
            <a:off x="4635557" y="5552311"/>
            <a:ext cx="3152210" cy="369332"/>
          </a:xfrm>
          <a:prstGeom prst="rect">
            <a:avLst/>
          </a:prstGeom>
          <a:noFill/>
        </p:spPr>
        <p:txBody>
          <a:bodyPr wrap="none" rtlCol="0">
            <a:spAutoFit/>
          </a:bodyPr>
          <a:lstStyle/>
          <a:p>
            <a:r>
              <a:rPr lang="en-IN" b="1" dirty="0" smtClean="0"/>
              <a:t>Remote Update SQL Statement</a:t>
            </a:r>
            <a:endParaRPr lang="en-IN" b="1" dirty="0"/>
          </a:p>
        </p:txBody>
      </p:sp>
    </p:spTree>
    <p:extLst>
      <p:ext uri="{BB962C8B-B14F-4D97-AF65-F5344CB8AC3E}">
        <p14:creationId xmlns:p14="http://schemas.microsoft.com/office/powerpoint/2010/main" val="183681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Distributed SQL Statement</a:t>
            </a:r>
            <a:endParaRPr lang="en-IN" dirty="0"/>
          </a:p>
        </p:txBody>
      </p:sp>
      <p:sp>
        <p:nvSpPr>
          <p:cNvPr id="5" name="Rectangle 2"/>
          <p:cNvSpPr>
            <a:spLocks noChangeArrowheads="1"/>
          </p:cNvSpPr>
          <p:nvPr/>
        </p:nvSpPr>
        <p:spPr bwMode="auto">
          <a:xfrm>
            <a:off x="435274" y="2307765"/>
            <a:ext cx="11382411" cy="529582"/>
          </a:xfrm>
          <a:prstGeom prst="rect">
            <a:avLst/>
          </a:prstGeom>
          <a:solidFill>
            <a:srgbClr val="F9F9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SELECT </a:t>
            </a:r>
            <a:r>
              <a:rPr kumimoji="0" lang="en-US" altLang="en-US" sz="1600" b="0" i="0" u="none" strike="noStrike" cap="none" normalizeH="0" baseline="0" dirty="0" err="1" smtClean="0">
                <a:ln>
                  <a:noFill/>
                </a:ln>
                <a:solidFill>
                  <a:srgbClr val="000000"/>
                </a:solidFill>
                <a:effectLst/>
                <a:latin typeface="menlo"/>
              </a:rPr>
              <a:t>ename</a:t>
            </a:r>
            <a:r>
              <a:rPr kumimoji="0" lang="en-US" altLang="en-US" sz="1600" b="0" i="0" u="none" strike="noStrike" cap="none" normalizeH="0" baseline="0" dirty="0" smtClean="0">
                <a:ln>
                  <a:noFill/>
                </a:ln>
                <a:solidFill>
                  <a:srgbClr val="000000"/>
                </a:solidFill>
                <a:effectLst/>
                <a:latin typeface="menlo"/>
              </a:rPr>
              <a:t>, </a:t>
            </a:r>
            <a:r>
              <a:rPr kumimoji="0" lang="en-US" altLang="en-US" sz="1600" b="0" i="0" u="none" strike="noStrike" cap="none" normalizeH="0" baseline="0" dirty="0" err="1" smtClean="0">
                <a:ln>
                  <a:noFill/>
                </a:ln>
                <a:solidFill>
                  <a:srgbClr val="000000"/>
                </a:solidFill>
                <a:effectLst/>
                <a:latin typeface="menlo"/>
              </a:rPr>
              <a:t>dname</a:t>
            </a:r>
            <a:r>
              <a:rPr kumimoji="0" lang="en-US" altLang="en-US" sz="1600" b="0" i="0" u="none" strike="noStrike" cap="none" normalizeH="0" baseline="0" dirty="0" smtClean="0">
                <a:ln>
                  <a:noFill/>
                </a:ln>
                <a:solidFill>
                  <a:srgbClr val="000000"/>
                </a:solidFill>
                <a:effectLst/>
                <a:latin typeface="menlo"/>
              </a:rPr>
              <a:t> FROM </a:t>
            </a:r>
            <a:r>
              <a:rPr kumimoji="0" lang="en-US" altLang="en-US" sz="1600" b="0" i="0" u="none" strike="noStrike" cap="none" normalizeH="0" baseline="0" dirty="0" err="1" smtClean="0">
                <a:ln>
                  <a:noFill/>
                </a:ln>
                <a:solidFill>
                  <a:srgbClr val="000000"/>
                </a:solidFill>
                <a:effectLst/>
                <a:latin typeface="menlo"/>
              </a:rPr>
              <a:t>scott.emp</a:t>
            </a:r>
            <a:r>
              <a:rPr kumimoji="0" lang="en-US" altLang="en-US" sz="1600" b="0" i="0" u="none" strike="noStrike" cap="none" normalizeH="0" baseline="0" dirty="0" smtClean="0">
                <a:ln>
                  <a:noFill/>
                </a:ln>
                <a:solidFill>
                  <a:srgbClr val="000000"/>
                </a:solidFill>
                <a:effectLst/>
                <a:latin typeface="menlo"/>
              </a:rPr>
              <a:t> e, scott.dept@sales.us.americas.acme_auto.com d WHERE </a:t>
            </a:r>
            <a:r>
              <a:rPr kumimoji="0" lang="en-US" altLang="en-US" sz="1600" b="0" i="0" u="none" strike="noStrike" cap="none" normalizeH="0" baseline="0" dirty="0" err="1" smtClean="0">
                <a:ln>
                  <a:noFill/>
                </a:ln>
                <a:solidFill>
                  <a:srgbClr val="000000"/>
                </a:solidFill>
                <a:effectLst/>
                <a:latin typeface="menlo"/>
              </a:rPr>
              <a:t>e.deptno</a:t>
            </a:r>
            <a:r>
              <a:rPr kumimoji="0" lang="en-US" altLang="en-US" sz="1600" b="0" i="0" u="none" strike="noStrike" cap="none" normalizeH="0" baseline="0" dirty="0" smtClean="0">
                <a:ln>
                  <a:noFill/>
                </a:ln>
                <a:solidFill>
                  <a:srgbClr val="000000"/>
                </a:solidFill>
                <a:effectLst/>
                <a:latin typeface="menlo"/>
              </a:rPr>
              <a:t> = </a:t>
            </a:r>
            <a:r>
              <a:rPr kumimoji="0" lang="en-US" altLang="en-US" sz="1600" b="0" i="0" u="none" strike="noStrike" cap="none" normalizeH="0" baseline="0" dirty="0" err="1" smtClean="0">
                <a:ln>
                  <a:noFill/>
                </a:ln>
                <a:solidFill>
                  <a:srgbClr val="000000"/>
                </a:solidFill>
                <a:effectLst/>
                <a:latin typeface="menlo"/>
              </a:rPr>
              <a:t>d.deptno</a:t>
            </a:r>
            <a:r>
              <a:rPr kumimoji="0" lang="en-US" altLang="en-US" sz="1600" b="0" i="0" u="none" strike="noStrike" cap="none" normalizeH="0" baseline="0" dirty="0" smtClean="0">
                <a:ln>
                  <a:noFill/>
                </a:ln>
                <a:solidFill>
                  <a:srgbClr val="000000"/>
                </a:solidFill>
                <a:effectLst/>
                <a:latin typeface="menlo"/>
              </a:rPr>
              <a:t>;</a:t>
            </a:r>
            <a:r>
              <a:rPr kumimoji="0" lang="en-US" altLang="en-US" sz="2400" b="0" i="0" u="none" strike="noStrike" cap="none" normalizeH="0" baseline="0" dirty="0" smtClean="0">
                <a:ln>
                  <a:noFill/>
                </a:ln>
                <a:solidFill>
                  <a:schemeClr val="tx1"/>
                </a:solidFill>
                <a:effectLst/>
              </a:rPr>
              <a:t> </a:t>
            </a:r>
            <a:endParaRPr kumimoji="0" lang="en-US" altLang="en-US" sz="4000" b="0" i="0" u="none" strike="noStrike" cap="none" normalizeH="0" baseline="0" dirty="0" smtClean="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528053" y="3203199"/>
            <a:ext cx="5872747" cy="2499352"/>
          </a:xfrm>
          <a:prstGeom prst="rect">
            <a:avLst/>
          </a:prstGeom>
          <a:solidFill>
            <a:srgbClr val="F9F9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BEGIN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  UPDATE scott.dept@sales.us.americas.acme_auto.com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    SET </a:t>
            </a:r>
            <a:r>
              <a:rPr kumimoji="0" lang="en-US" altLang="en-US" sz="1600" b="0" i="0" u="none" strike="noStrike" cap="none" normalizeH="0" baseline="0" dirty="0" err="1" smtClean="0">
                <a:ln>
                  <a:noFill/>
                </a:ln>
                <a:solidFill>
                  <a:srgbClr val="000000"/>
                </a:solidFill>
                <a:effectLst/>
                <a:latin typeface="menlo"/>
              </a:rPr>
              <a:t>loc</a:t>
            </a:r>
            <a:r>
              <a:rPr kumimoji="0" lang="en-US" altLang="en-US" sz="1600" b="0" i="0" u="none" strike="noStrike" cap="none" normalizeH="0" baseline="0" dirty="0" smtClean="0">
                <a:ln>
                  <a:noFill/>
                </a:ln>
                <a:solidFill>
                  <a:srgbClr val="000000"/>
                </a:solidFill>
                <a:effectLst/>
                <a:latin typeface="menlo"/>
              </a:rPr>
              <a:t> = 'NEW YORK'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     WHERE </a:t>
            </a:r>
            <a:r>
              <a:rPr kumimoji="0" lang="en-US" altLang="en-US" sz="1600" b="0" i="0" u="none" strike="noStrike" cap="none" normalizeH="0" baseline="0" dirty="0" err="1" smtClean="0">
                <a:ln>
                  <a:noFill/>
                </a:ln>
                <a:solidFill>
                  <a:srgbClr val="000000"/>
                </a:solidFill>
                <a:effectLst/>
                <a:latin typeface="menlo"/>
              </a:rPr>
              <a:t>deptno</a:t>
            </a:r>
            <a:r>
              <a:rPr kumimoji="0" lang="en-US" altLang="en-US" sz="1600" b="0" i="0" u="none" strike="noStrike" cap="none" normalizeH="0" baseline="0" dirty="0" smtClean="0">
                <a:ln>
                  <a:noFill/>
                </a:ln>
                <a:solidFill>
                  <a:srgbClr val="000000"/>
                </a:solidFill>
                <a:effectLst/>
                <a:latin typeface="menlo"/>
              </a:rPr>
              <a:t> = 10;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  UPDATE </a:t>
            </a:r>
            <a:r>
              <a:rPr kumimoji="0" lang="en-US" altLang="en-US" sz="1600" b="0" i="0" u="none" strike="noStrike" cap="none" normalizeH="0" baseline="0" dirty="0" err="1" smtClean="0">
                <a:ln>
                  <a:noFill/>
                </a:ln>
                <a:solidFill>
                  <a:srgbClr val="000000"/>
                </a:solidFill>
                <a:effectLst/>
                <a:latin typeface="menlo"/>
              </a:rPr>
              <a:t>scott.emp</a:t>
            </a:r>
            <a:r>
              <a:rPr kumimoji="0" lang="en-US" altLang="en-US" sz="1600" b="0" i="0" u="none" strike="noStrike" cap="none" normalizeH="0" baseline="0" dirty="0" smtClean="0">
                <a:ln>
                  <a:noFill/>
                </a:ln>
                <a:solidFill>
                  <a:srgbClr val="000000"/>
                </a:solidFill>
                <a:effectLst/>
                <a:latin typeface="menlo"/>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rgbClr val="000000"/>
                </a:solidFill>
                <a:latin typeface="menlo"/>
              </a:rPr>
              <a:t> </a:t>
            </a:r>
            <a:r>
              <a:rPr lang="en-US" altLang="en-US" sz="1600" dirty="0" smtClean="0">
                <a:solidFill>
                  <a:srgbClr val="000000"/>
                </a:solidFill>
                <a:latin typeface="menlo"/>
              </a:rPr>
              <a:t>   </a:t>
            </a:r>
            <a:r>
              <a:rPr kumimoji="0" lang="en-US" altLang="en-US" sz="1600" b="0" i="0" u="none" strike="noStrike" cap="none" normalizeH="0" baseline="0" dirty="0" smtClean="0">
                <a:ln>
                  <a:noFill/>
                </a:ln>
                <a:solidFill>
                  <a:srgbClr val="000000"/>
                </a:solidFill>
                <a:effectLst/>
                <a:latin typeface="menlo"/>
              </a:rPr>
              <a:t>SET </a:t>
            </a:r>
            <a:r>
              <a:rPr kumimoji="0" lang="en-US" altLang="en-US" sz="1600" b="0" i="0" u="none" strike="noStrike" cap="none" normalizeH="0" baseline="0" dirty="0" err="1" smtClean="0">
                <a:ln>
                  <a:noFill/>
                </a:ln>
                <a:solidFill>
                  <a:srgbClr val="000000"/>
                </a:solidFill>
                <a:effectLst/>
                <a:latin typeface="menlo"/>
              </a:rPr>
              <a:t>deptno</a:t>
            </a:r>
            <a:r>
              <a:rPr kumimoji="0" lang="en-US" altLang="en-US" sz="1600" b="0" i="0" u="none" strike="noStrike" cap="none" normalizeH="0" baseline="0" dirty="0" smtClean="0">
                <a:ln>
                  <a:noFill/>
                </a:ln>
                <a:solidFill>
                  <a:srgbClr val="000000"/>
                </a:solidFill>
                <a:effectLst/>
                <a:latin typeface="menlo"/>
              </a:rPr>
              <a:t> = 11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rgbClr val="000000"/>
                </a:solidFill>
                <a:latin typeface="menlo"/>
              </a:rPr>
              <a:t> </a:t>
            </a:r>
            <a:r>
              <a:rPr lang="en-US" altLang="en-US" sz="1600" dirty="0" smtClean="0">
                <a:solidFill>
                  <a:srgbClr val="000000"/>
                </a:solidFill>
                <a:latin typeface="menlo"/>
              </a:rPr>
              <a:t>    </a:t>
            </a:r>
            <a:r>
              <a:rPr kumimoji="0" lang="en-US" altLang="en-US" sz="1600" b="0" i="0" u="none" strike="noStrike" cap="none" normalizeH="0" baseline="0" dirty="0" smtClean="0">
                <a:ln>
                  <a:noFill/>
                </a:ln>
                <a:solidFill>
                  <a:srgbClr val="000000"/>
                </a:solidFill>
                <a:effectLst/>
                <a:latin typeface="menlo"/>
              </a:rPr>
              <a:t>WHERE </a:t>
            </a:r>
            <a:r>
              <a:rPr kumimoji="0" lang="en-US" altLang="en-US" sz="1600" b="0" i="0" u="none" strike="noStrike" cap="none" normalizeH="0" baseline="0" dirty="0" err="1" smtClean="0">
                <a:ln>
                  <a:noFill/>
                </a:ln>
                <a:solidFill>
                  <a:srgbClr val="000000"/>
                </a:solidFill>
                <a:effectLst/>
                <a:latin typeface="menlo"/>
              </a:rPr>
              <a:t>deptno</a:t>
            </a:r>
            <a:r>
              <a:rPr kumimoji="0" lang="en-US" altLang="en-US" sz="1600" b="0" i="0" u="none" strike="noStrike" cap="none" normalizeH="0" baseline="0" dirty="0" smtClean="0">
                <a:ln>
                  <a:noFill/>
                </a:ln>
                <a:solidFill>
                  <a:srgbClr val="000000"/>
                </a:solidFill>
                <a:effectLst/>
                <a:latin typeface="menlo"/>
              </a:rPr>
              <a:t> = 10;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END;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menlo"/>
              </a:rPr>
              <a:t>COMMIT;</a:t>
            </a:r>
            <a:r>
              <a:rPr kumimoji="0" lang="en-US" altLang="en-US" sz="2400" b="0" i="0" u="none" strike="noStrike" cap="none" normalizeH="0" baseline="0" dirty="0" smtClean="0">
                <a:ln>
                  <a:noFill/>
                </a:ln>
                <a:solidFill>
                  <a:schemeClr val="tx1"/>
                </a:solidFill>
                <a:effectLst/>
              </a:rPr>
              <a:t> </a:t>
            </a:r>
            <a:endParaRPr kumimoji="0" lang="en-US" altLang="en-US" sz="4000"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p:nvPr/>
        </p:nvSpPr>
        <p:spPr>
          <a:xfrm>
            <a:off x="7078260" y="3022894"/>
            <a:ext cx="4739425" cy="31976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distributed update statement modifies data on two or more nodes. </a:t>
            </a:r>
            <a:endParaRPr lang="en-GB" dirty="0" smtClean="0"/>
          </a:p>
          <a:p>
            <a:pPr algn="ctr"/>
            <a:endParaRPr lang="en-GB" dirty="0" smtClean="0"/>
          </a:p>
          <a:p>
            <a:pPr algn="ctr"/>
            <a:r>
              <a:rPr lang="en-GB" dirty="0" smtClean="0"/>
              <a:t>A </a:t>
            </a:r>
            <a:r>
              <a:rPr lang="en-GB" dirty="0"/>
              <a:t>distributed update is possible using a PL/SQL subprogram unit such as a procedure or trigger that includes two or more remote updates that access data on different nodes. </a:t>
            </a:r>
            <a:endParaRPr lang="en-GB" dirty="0" smtClean="0"/>
          </a:p>
          <a:p>
            <a:pPr algn="ctr"/>
            <a:endParaRPr lang="en-GB" dirty="0" smtClean="0"/>
          </a:p>
          <a:p>
            <a:pPr algn="ctr"/>
            <a:r>
              <a:rPr lang="en-GB" dirty="0" smtClean="0"/>
              <a:t>For </a:t>
            </a:r>
            <a:r>
              <a:rPr lang="en-GB" dirty="0"/>
              <a:t>example, the following PL/SQL program unit updates tables on the local database and the remote sales database:</a:t>
            </a:r>
            <a:endParaRPr lang="en-IN" dirty="0"/>
          </a:p>
        </p:txBody>
      </p:sp>
    </p:spTree>
    <p:extLst>
      <p:ext uri="{BB962C8B-B14F-4D97-AF65-F5344CB8AC3E}">
        <p14:creationId xmlns:p14="http://schemas.microsoft.com/office/powerpoint/2010/main" val="4030955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Data Replication and Allocation</a:t>
            </a:r>
            <a:endParaRPr lang="en-IN" dirty="0"/>
          </a:p>
        </p:txBody>
      </p:sp>
      <p:sp>
        <p:nvSpPr>
          <p:cNvPr id="3" name="Content Placeholder 2"/>
          <p:cNvSpPr>
            <a:spLocks noGrp="1"/>
          </p:cNvSpPr>
          <p:nvPr>
            <p:ph idx="1"/>
          </p:nvPr>
        </p:nvSpPr>
        <p:spPr/>
        <p:txBody>
          <a:bodyPr/>
          <a:lstStyle/>
          <a:p>
            <a:r>
              <a:rPr lang="en-GB" dirty="0"/>
              <a:t>Replication is useful in in improving the availability of </a:t>
            </a:r>
            <a:r>
              <a:rPr lang="en-GB" dirty="0" smtClean="0"/>
              <a:t>data.</a:t>
            </a:r>
          </a:p>
          <a:p>
            <a:r>
              <a:rPr lang="en-GB" dirty="0" smtClean="0"/>
              <a:t>This </a:t>
            </a:r>
            <a:r>
              <a:rPr lang="en-GB" dirty="0"/>
              <a:t>can improve availability remarkably because the system can continue to operate as long as at least one site is up.  It also improves performance of retrieval for global queries, because the result of such a query can be obtained locally from any one </a:t>
            </a:r>
            <a:r>
              <a:rPr lang="en-GB" dirty="0" smtClean="0"/>
              <a:t>site</a:t>
            </a:r>
            <a:r>
              <a:rPr lang="en-GB" dirty="0"/>
              <a:t>.</a:t>
            </a:r>
            <a:r>
              <a:rPr lang="en-GB" dirty="0" smtClean="0"/>
              <a:t> </a:t>
            </a:r>
          </a:p>
          <a:p>
            <a:r>
              <a:rPr lang="en-GB" dirty="0"/>
              <a:t>The disadvantage of full Replication is that it can slow down update operations drastically, since a single logical update must be performed on every copy of the database to keep the copies consistent.</a:t>
            </a:r>
            <a:endParaRPr lang="en-IN" dirty="0"/>
          </a:p>
        </p:txBody>
      </p:sp>
    </p:spTree>
    <p:extLst>
      <p:ext uri="{BB962C8B-B14F-4D97-AF65-F5344CB8AC3E}">
        <p14:creationId xmlns:p14="http://schemas.microsoft.com/office/powerpoint/2010/main" val="460318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39536" y="2606726"/>
            <a:ext cx="3912931" cy="1446550"/>
          </a:xfrm>
          <a:prstGeom prst="rect">
            <a:avLst/>
          </a:prstGeom>
          <a:noFill/>
        </p:spPr>
        <p:txBody>
          <a:bodyPr wrap="none" lIns="91440" tIns="45720" rIns="91440" bIns="45720">
            <a:spAutoFit/>
          </a:bodyPr>
          <a:lstStyle/>
          <a:p>
            <a:pPr algn="ctr"/>
            <a:r>
              <a:rPr lang="en-US" sz="8800" b="0" cap="none" spc="0" dirty="0" smtClean="0">
                <a:ln w="0"/>
                <a:solidFill>
                  <a:schemeClr val="accent1"/>
                </a:solidFill>
                <a:effectLst>
                  <a:outerShdw blurRad="38100" dist="25400" dir="5400000" algn="ctr" rotWithShape="0">
                    <a:srgbClr val="6E747A">
                      <a:alpha val="43000"/>
                    </a:srgbClr>
                  </a:outerShdw>
                </a:effectLst>
              </a:rPr>
              <a:t>THANKS</a:t>
            </a:r>
          </a:p>
        </p:txBody>
      </p:sp>
    </p:spTree>
    <p:extLst>
      <p:ext uri="{BB962C8B-B14F-4D97-AF65-F5344CB8AC3E}">
        <p14:creationId xmlns:p14="http://schemas.microsoft.com/office/powerpoint/2010/main" val="263614211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288</TotalTime>
  <Words>1385</Words>
  <Application>Microsoft Office PowerPoint</Application>
  <PresentationFormat>Widescreen</PresentationFormat>
  <Paragraphs>109</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menlo</vt:lpstr>
      <vt:lpstr>Retrospect</vt:lpstr>
      <vt:lpstr>Concurrency Control Techniques</vt:lpstr>
      <vt:lpstr>Concurrency Control</vt:lpstr>
      <vt:lpstr>Lock-based Protocols</vt:lpstr>
      <vt:lpstr>Lock Protocols</vt:lpstr>
      <vt:lpstr>Simplistic Lock Protocol</vt:lpstr>
      <vt:lpstr>Pre-claiming Lock Protocol</vt:lpstr>
      <vt:lpstr>Two-phase Locking 2PL</vt:lpstr>
      <vt:lpstr>Strict Two-Phase Locking</vt:lpstr>
      <vt:lpstr>Timestamp based Protocols</vt:lpstr>
      <vt:lpstr>Timestamp Ordering Protocol</vt:lpstr>
      <vt:lpstr>PowerPoint Presentation</vt:lpstr>
      <vt:lpstr>Multiple Granularity</vt:lpstr>
      <vt:lpstr>Recovery with Concurrent Transaction</vt:lpstr>
      <vt:lpstr>PowerPoint Presentation</vt:lpstr>
      <vt:lpstr>Transaction Processing in Distributed Systems</vt:lpstr>
      <vt:lpstr>Distributed SQL Statement</vt:lpstr>
      <vt:lpstr>Data Replication and Allocation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Nishant</dc:creator>
  <cp:lastModifiedBy>Nishant</cp:lastModifiedBy>
  <cp:revision>50</cp:revision>
  <dcterms:created xsi:type="dcterms:W3CDTF">2016-03-13T05:42:18Z</dcterms:created>
  <dcterms:modified xsi:type="dcterms:W3CDTF">2024-04-04T07:47:25Z</dcterms:modified>
</cp:coreProperties>
</file>